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4" r:id="rId1"/>
  </p:sldMasterIdLst>
  <p:sldIdLst>
    <p:sldId id="256" r:id="rId2"/>
    <p:sldId id="257" r:id="rId3"/>
    <p:sldId id="258" r:id="rId4"/>
    <p:sldId id="26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9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Carlos\Courses\DATA_CHALLENGE\PowerBI_eDNA_challenge17_Dez_2021\DC17FinalData_adjustedfortas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Carlos\Courses\DATA_CHALLENGE\PowerBI_eDNA_challenge17_Dez_2021\DC17FinalData_adjustedfortas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Carlos\Courses\DATA_CHALLENGE\PowerBI_eDNA_challenge17_Dez_2021\DC17FinalData_adjustedfortas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Carlos\Courses\DATA_CHALLENGE\PowerBI_eDNA_challenge17_Dez_2021\DC17FinalData_adjustedfortas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Carlos\Courses\DATA_CHALLENGE\PowerBI_eDNA_challenge17_Dez_2021\DC17FinalData_adjustedfortask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Carlos\Courses\DATA_CHALLENGE\PowerBI_eDNA_challenge17_Dez_2021\DC17FinalData_adjustedfortas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Carlos\Courses\DATA_CHALLENGE\PowerBI_eDNA_challenge17_Dez_2021\DC17FinalData_adjustedfortas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Carlos\Courses\DATA_CHALLENGE\PowerBI_eDNA_challenge17_Dez_2021\DC17FinalData_adjustedfortas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Carlos\Courses\DATA_CHALLENGE\PowerBI_eDNA_challenge17_Dez_2021\DC17FinalData_adjustedfortas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Carlos\Courses\DATA_CHALLENGE\PowerBI_eDNA_challenge17_Dez_2021\DC17FinalData_adjustedfortas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Carlos\Courses\DATA_CHALLENGE\PowerBI_eDNA_challenge17_Dez_2021\DC17FinalData_adjustedfortas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Carlos\Courses\DATA_CHALLENGE\PowerBI_eDNA_challenge17_Dez_2021\DC17FinalData_adjustedfortas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Carlos\Courses\DATA_CHALLENGE\PowerBI_eDNA_challenge17_Dez_2021\DC17FinalData_adjustedfortas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1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TOTAL </a:t>
            </a:r>
            <a:r>
              <a:rPr lang="en-US" baseline="0" dirty="0">
                <a:solidFill>
                  <a:schemeClr val="accent2">
                    <a:lumMod val="75000"/>
                  </a:schemeClr>
                </a:solidFill>
              </a:rPr>
              <a:t>CONCENTRATION OF EACH AIR TOXIC PERIOD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2005-2018</a:t>
            </a:r>
          </a:p>
        </c:rich>
      </c:tx>
      <c:layout>
        <c:manualLayout>
          <c:xMode val="edge"/>
          <c:yMode val="edge"/>
          <c:x val="0.11906766751755408"/>
          <c:y val="2.02031887759103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00" b="1" i="0" u="none" strike="noStrike" kern="1200" baseline="0">
              <a:solidFill>
                <a:schemeClr val="accent2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Graphs3!$C$12:$C$16</c:f>
              <c:strCache>
                <c:ptCount val="5"/>
                <c:pt idx="0">
                  <c:v>1-3 BUTADIENE</c:v>
                </c:pt>
                <c:pt idx="1">
                  <c:v>CARBON TETRACHLORIDE</c:v>
                </c:pt>
                <c:pt idx="2">
                  <c:v>BENZENE</c:v>
                </c:pt>
                <c:pt idx="3">
                  <c:v>ACETALDEHYDE</c:v>
                </c:pt>
                <c:pt idx="4">
                  <c:v>FORMALDEHYDE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144000" tIns="216000" rIns="144000" bIns="36000" anchor="ctr" anchorCtr="0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0-85FF-4AE9-853A-2DF922B95A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square" lIns="144000" tIns="216000" rIns="144000" bIns="3600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Graphs3!$C$12:$C$16</c:f>
              <c:strCache>
                <c:ptCount val="5"/>
                <c:pt idx="0">
                  <c:v>1-3 BUTADIENE</c:v>
                </c:pt>
                <c:pt idx="1">
                  <c:v>CARBON TETRACHLORIDE</c:v>
                </c:pt>
                <c:pt idx="2">
                  <c:v>BENZENE</c:v>
                </c:pt>
                <c:pt idx="3">
                  <c:v>ACETALDEHYDE</c:v>
                </c:pt>
                <c:pt idx="4">
                  <c:v>FORMALDEHYDE</c:v>
                </c:pt>
              </c:strCache>
            </c:strRef>
          </c:cat>
          <c:val>
            <c:numRef>
              <c:f>Graphs3!$E$12:$E$16</c:f>
              <c:numCache>
                <c:formatCode>0.0</c:formatCode>
                <c:ptCount val="5"/>
                <c:pt idx="0">
                  <c:v>18.175203912200658</c:v>
                </c:pt>
                <c:pt idx="1">
                  <c:v>128.92325931459567</c:v>
                </c:pt>
                <c:pt idx="2">
                  <c:v>191.90796110278109</c:v>
                </c:pt>
                <c:pt idx="3">
                  <c:v>277.38509756471797</c:v>
                </c:pt>
                <c:pt idx="4">
                  <c:v>507.73319932936147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FF-4AE9-853A-2DF922B95A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741295568"/>
        <c:axId val="741294256"/>
        <c:axId val="0"/>
      </c:bar3DChart>
      <c:catAx>
        <c:axId val="74129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1294256"/>
        <c:crossesAt val="0"/>
        <c:auto val="1"/>
        <c:lblAlgn val="ctr"/>
        <c:lblOffset val="100"/>
        <c:noMultiLvlLbl val="0"/>
      </c:catAx>
      <c:valAx>
        <c:axId val="741294256"/>
        <c:scaling>
          <c:orientation val="minMax"/>
          <c:max val="550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000" b="1" i="0" baseline="0">
                    <a:effectLst/>
                  </a:rPr>
                  <a:t>CONCENTRATION (µg/m3)</a:t>
                </a:r>
                <a:endParaRPr lang="en-GB" sz="1000" b="1">
                  <a:effectLst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</a:defRPr>
                </a:pPr>
                <a:endParaRPr lang="en-GB" sz="10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1" i="0" u="none" strike="noStrike" kern="1200" baseline="0">
                  <a:solidFill>
                    <a:sysClr val="windowText" lastClr="000000">
                      <a:lumMod val="75000"/>
                      <a:lumOff val="2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1295568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BENZENE: </a:t>
            </a:r>
            <a:r>
              <a:rPr lang="en-GB" sz="1600" b="1" i="0" u="none" strike="noStrike" baseline="0">
                <a:effectLst/>
              </a:rPr>
              <a:t>TOTAL CONCENTRATION IN EACH LOCATION OVER PERIOD (2005-2018)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Benzene!$B$4:$B$20</c:f>
              <c:strCache>
                <c:ptCount val="17"/>
                <c:pt idx="0">
                  <c:v>Suny Rural</c:v>
                </c:pt>
                <c:pt idx="1">
                  <c:v>Not In A City Rural PA</c:v>
                </c:pt>
                <c:pt idx="2">
                  <c:v>Not In A City Rural NJ</c:v>
                </c:pt>
                <c:pt idx="3">
                  <c:v>Rochester Urban And Center City</c:v>
                </c:pt>
                <c:pt idx="4">
                  <c:v>Not In A City Suburban VA</c:v>
                </c:pt>
                <c:pt idx="5">
                  <c:v>New York City Urban And Center City</c:v>
                </c:pt>
                <c:pt idx="6">
                  <c:v>Beltsville Suburban</c:v>
                </c:pt>
                <c:pt idx="7">
                  <c:v>Virginia Beach Suburban</c:v>
                </c:pt>
                <c:pt idx="8">
                  <c:v>Washington Urban And Center City</c:v>
                </c:pt>
                <c:pt idx="9">
                  <c:v>New York City Suburban</c:v>
                </c:pt>
                <c:pt idx="10">
                  <c:v>Wheeling Urban And Center City</c:v>
                </c:pt>
                <c:pt idx="11">
                  <c:v>New York City Suburban</c:v>
                </c:pt>
                <c:pt idx="12">
                  <c:v>Wilmington Urban And Center City</c:v>
                </c:pt>
                <c:pt idx="13">
                  <c:v>Baltimore Urban And Center City</c:v>
                </c:pt>
                <c:pt idx="14">
                  <c:v>Essex Suburban</c:v>
                </c:pt>
                <c:pt idx="15">
                  <c:v>Elizabeth Suburban</c:v>
                </c:pt>
                <c:pt idx="16">
                  <c:v>Pittsburgh Urban And Center City</c:v>
                </c:pt>
              </c:strCache>
            </c:strRef>
          </c:tx>
          <c:spPr>
            <a:gradFill rotWithShape="1">
              <a:gsLst>
                <a:gs pos="0">
                  <a:srgbClr val="00B0F0"/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6"/>
            <c:invertIfNegative val="0"/>
            <c:bubble3D val="0"/>
            <c:spPr>
              <a:gradFill rotWithShape="1">
                <a:gsLst>
                  <a:gs pos="0">
                    <a:srgbClr val="00B0F0"/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2621-4D84-9038-F46767DF98DC}"/>
              </c:ext>
            </c:extLst>
          </c:dPt>
          <c:cat>
            <c:strRef>
              <c:f>Benzene!$B$4:$B$20</c:f>
              <c:strCache>
                <c:ptCount val="17"/>
                <c:pt idx="0">
                  <c:v>Suny Rural</c:v>
                </c:pt>
                <c:pt idx="1">
                  <c:v>Not In A City Rural PA</c:v>
                </c:pt>
                <c:pt idx="2">
                  <c:v>Not In A City Rural NJ</c:v>
                </c:pt>
                <c:pt idx="3">
                  <c:v>Rochester Urban And Center City</c:v>
                </c:pt>
                <c:pt idx="4">
                  <c:v>Not In A City Suburban VA</c:v>
                </c:pt>
                <c:pt idx="5">
                  <c:v>New York City Urban And Center City</c:v>
                </c:pt>
                <c:pt idx="6">
                  <c:v>Beltsville Suburban</c:v>
                </c:pt>
                <c:pt idx="7">
                  <c:v>Virginia Beach Suburban</c:v>
                </c:pt>
                <c:pt idx="8">
                  <c:v>Washington Urban And Center City</c:v>
                </c:pt>
                <c:pt idx="9">
                  <c:v>New York City Suburban</c:v>
                </c:pt>
                <c:pt idx="10">
                  <c:v>Wheeling Urban And Center City</c:v>
                </c:pt>
                <c:pt idx="11">
                  <c:v>New York City Suburban</c:v>
                </c:pt>
                <c:pt idx="12">
                  <c:v>Wilmington Urban And Center City</c:v>
                </c:pt>
                <c:pt idx="13">
                  <c:v>Baltimore Urban And Center City</c:v>
                </c:pt>
                <c:pt idx="14">
                  <c:v>Essex Suburban</c:v>
                </c:pt>
                <c:pt idx="15">
                  <c:v>Elizabeth Suburban</c:v>
                </c:pt>
                <c:pt idx="16">
                  <c:v>Pittsburgh Urban And Center City</c:v>
                </c:pt>
              </c:strCache>
            </c:strRef>
          </c:cat>
          <c:val>
            <c:numRef>
              <c:f>Benzene!$E$4:$E$20</c:f>
              <c:numCache>
                <c:formatCode>0.0000</c:formatCode>
                <c:ptCount val="17"/>
                <c:pt idx="0">
                  <c:v>3.7587423933338582</c:v>
                </c:pt>
                <c:pt idx="1">
                  <c:v>4.0061194313304647</c:v>
                </c:pt>
                <c:pt idx="2">
                  <c:v>7.0305464625657708</c:v>
                </c:pt>
                <c:pt idx="3">
                  <c:v>7.9376449805338272</c:v>
                </c:pt>
                <c:pt idx="4">
                  <c:v>8.9961501597188835</c:v>
                </c:pt>
                <c:pt idx="5">
                  <c:v>10.275801359541118</c:v>
                </c:pt>
                <c:pt idx="6">
                  <c:v>10.31202031415812</c:v>
                </c:pt>
                <c:pt idx="7">
                  <c:v>10.430488790980563</c:v>
                </c:pt>
                <c:pt idx="8">
                  <c:v>11.277004778011914</c:v>
                </c:pt>
                <c:pt idx="9">
                  <c:v>13.260517665724254</c:v>
                </c:pt>
                <c:pt idx="10">
                  <c:v>13.333422295392193</c:v>
                </c:pt>
                <c:pt idx="11">
                  <c:v>13.497385824807576</c:v>
                </c:pt>
                <c:pt idx="12">
                  <c:v>13.58393515652768</c:v>
                </c:pt>
                <c:pt idx="13">
                  <c:v>13.807188368313877</c:v>
                </c:pt>
                <c:pt idx="14">
                  <c:v>14.415260420813894</c:v>
                </c:pt>
                <c:pt idx="15">
                  <c:v>15.620883898789939</c:v>
                </c:pt>
                <c:pt idx="16">
                  <c:v>20.364848802237145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21-4D84-9038-F46767DF98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546753727"/>
        <c:axId val="1527011215"/>
        <c:extLst/>
      </c:barChart>
      <c:catAx>
        <c:axId val="154675372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r>
                  <a:rPr lang="en-US" sz="1100" b="0" cap="none" spc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LOCATIONS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cap="none" spc="0" baseline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7011215"/>
        <c:crosses val="autoZero"/>
        <c:auto val="1"/>
        <c:lblAlgn val="ctr"/>
        <c:lblOffset val="100"/>
        <c:noMultiLvlLbl val="0"/>
      </c:catAx>
      <c:valAx>
        <c:axId val="1527011215"/>
        <c:scaling>
          <c:orientation val="minMax"/>
          <c:max val="21"/>
          <c:min val="3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cap="none" spc="0" baseline="0">
                    <a:ln w="0"/>
                    <a:solidFill>
                      <a:sysClr val="windowText" lastClr="000000"/>
                    </a:solidFill>
                    <a:effectLst>
                      <a:outerShdw blurRad="38100" dist="19050" dir="2700000" algn="tl" rotWithShape="0">
                        <a:sysClr val="windowText" lastClr="000000">
                          <a:alpha val="40000"/>
                        </a:sys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r>
                  <a:rPr lang="en-GB" sz="1000" b="1" i="0" baseline="0">
                    <a:effectLst/>
                  </a:rPr>
                  <a:t>CONCENTRATION (µg/m3)</a:t>
                </a:r>
                <a:endParaRPr lang="en-GB" sz="1000" b="0" cap="none" spc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0" i="0" u="none" strike="noStrike" kern="1200" cap="none" spc="0" baseline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ysClr val="windowText" lastClr="000000">
                        <a:alpha val="40000"/>
                      </a:sys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6753727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1-3 BUTADIENE: </a:t>
            </a:r>
            <a:r>
              <a:rPr lang="en-GB" sz="1600" b="1" i="0" u="none" strike="noStrike" baseline="0">
                <a:effectLst/>
              </a:rPr>
              <a:t>TOTAL CONCENTRATION IN EACH LOCATION OVER PERIOD (2005-2018)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'1-3 Butadiene'!$B$4:$B$19</c:f>
              <c:strCache>
                <c:ptCount val="16"/>
                <c:pt idx="0">
                  <c:v>Suny Rural</c:v>
                </c:pt>
                <c:pt idx="1">
                  <c:v>Not In A City Rural NJ</c:v>
                </c:pt>
                <c:pt idx="2">
                  <c:v>Not In A City Suburban VA</c:v>
                </c:pt>
                <c:pt idx="3">
                  <c:v>Rochester Urban And Center City</c:v>
                </c:pt>
                <c:pt idx="4">
                  <c:v>Wheeling Urban And Center City</c:v>
                </c:pt>
                <c:pt idx="5">
                  <c:v>Beltsville Suburban</c:v>
                </c:pt>
                <c:pt idx="6">
                  <c:v>New York City Suburban NY</c:v>
                </c:pt>
                <c:pt idx="7">
                  <c:v>New York City Urban And Center City</c:v>
                </c:pt>
                <c:pt idx="8">
                  <c:v>Virginia Beach Suburban</c:v>
                </c:pt>
                <c:pt idx="9">
                  <c:v>Washington Urban And Center City</c:v>
                </c:pt>
                <c:pt idx="10">
                  <c:v>Pittsburgh Urban And Center City</c:v>
                </c:pt>
                <c:pt idx="11">
                  <c:v>Wilmington Urban And Center City</c:v>
                </c:pt>
                <c:pt idx="12">
                  <c:v>New York City Suburban</c:v>
                </c:pt>
                <c:pt idx="13">
                  <c:v>Elizabeth Suburban</c:v>
                </c:pt>
                <c:pt idx="14">
                  <c:v>Essex Suburban</c:v>
                </c:pt>
                <c:pt idx="15">
                  <c:v>Baltimore Urban And Center City</c:v>
                </c:pt>
              </c:strCache>
            </c:strRef>
          </c:tx>
          <c:spPr>
            <a:gradFill rotWithShape="1">
              <a:gsLst>
                <a:gs pos="0">
                  <a:srgbClr val="00B0F0"/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5"/>
            <c:invertIfNegative val="0"/>
            <c:bubble3D val="0"/>
            <c:spPr>
              <a:gradFill rotWithShape="1">
                <a:gsLst>
                  <a:gs pos="0">
                    <a:srgbClr val="00B0F0"/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28C9-46C9-BC05-0D74506044D2}"/>
              </c:ext>
            </c:extLst>
          </c:dPt>
          <c:cat>
            <c:strRef>
              <c:f>'1-3 Butadiene'!$B$4:$B$19</c:f>
              <c:strCache>
                <c:ptCount val="16"/>
                <c:pt idx="0">
                  <c:v>Suny Rural</c:v>
                </c:pt>
                <c:pt idx="1">
                  <c:v>Not In A City Rural NJ</c:v>
                </c:pt>
                <c:pt idx="2">
                  <c:v>Not In A City Suburban VA</c:v>
                </c:pt>
                <c:pt idx="3">
                  <c:v>Rochester Urban And Center City</c:v>
                </c:pt>
                <c:pt idx="4">
                  <c:v>Wheeling Urban And Center City</c:v>
                </c:pt>
                <c:pt idx="5">
                  <c:v>Beltsville Suburban</c:v>
                </c:pt>
                <c:pt idx="6">
                  <c:v>New York City Suburban NY</c:v>
                </c:pt>
                <c:pt idx="7">
                  <c:v>New York City Urban And Center City</c:v>
                </c:pt>
                <c:pt idx="8">
                  <c:v>Virginia Beach Suburban</c:v>
                </c:pt>
                <c:pt idx="9">
                  <c:v>Washington Urban And Center City</c:v>
                </c:pt>
                <c:pt idx="10">
                  <c:v>Pittsburgh Urban And Center City</c:v>
                </c:pt>
                <c:pt idx="11">
                  <c:v>Wilmington Urban And Center City</c:v>
                </c:pt>
                <c:pt idx="12">
                  <c:v>New York City Suburban</c:v>
                </c:pt>
                <c:pt idx="13">
                  <c:v>Elizabeth Suburban</c:v>
                </c:pt>
                <c:pt idx="14">
                  <c:v>Essex Suburban</c:v>
                </c:pt>
                <c:pt idx="15">
                  <c:v>Baltimore Urban And Center City</c:v>
                </c:pt>
              </c:strCache>
            </c:strRef>
          </c:cat>
          <c:val>
            <c:numRef>
              <c:f>'1-3 Butadiene'!$E$4:$E$19</c:f>
              <c:numCache>
                <c:formatCode>0.0000</c:formatCode>
                <c:ptCount val="16"/>
                <c:pt idx="0">
                  <c:v>4.2153635183073412E-2</c:v>
                </c:pt>
                <c:pt idx="1">
                  <c:v>0.38198492359666331</c:v>
                </c:pt>
                <c:pt idx="2">
                  <c:v>0.50119892270453748</c:v>
                </c:pt>
                <c:pt idx="3">
                  <c:v>0.55787034007389913</c:v>
                </c:pt>
                <c:pt idx="4">
                  <c:v>0.73506500855952017</c:v>
                </c:pt>
                <c:pt idx="5">
                  <c:v>0.85444978551694328</c:v>
                </c:pt>
                <c:pt idx="6">
                  <c:v>0.91426201585703537</c:v>
                </c:pt>
                <c:pt idx="7">
                  <c:v>1.0526715890788172</c:v>
                </c:pt>
                <c:pt idx="8">
                  <c:v>1.1490087229385639</c:v>
                </c:pt>
                <c:pt idx="9">
                  <c:v>1.3514401333872519</c:v>
                </c:pt>
                <c:pt idx="10">
                  <c:v>1.4005489891609386</c:v>
                </c:pt>
                <c:pt idx="11">
                  <c:v>1.6137225587211432</c:v>
                </c:pt>
                <c:pt idx="12">
                  <c:v>1.7313380451585754</c:v>
                </c:pt>
                <c:pt idx="13">
                  <c:v>1.8808353723449533</c:v>
                </c:pt>
                <c:pt idx="14">
                  <c:v>1.8988943480352301</c:v>
                </c:pt>
                <c:pt idx="15">
                  <c:v>2.1097595218835123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C9-46C9-BC05-0D74506044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546753727"/>
        <c:axId val="1527011215"/>
        <c:extLst/>
      </c:barChart>
      <c:catAx>
        <c:axId val="154675372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r>
                  <a:rPr lang="en-US" sz="1100" b="0" cap="none" spc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LOCATIONS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cap="none" spc="0" baseline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7011215"/>
        <c:crosses val="autoZero"/>
        <c:auto val="1"/>
        <c:lblAlgn val="ctr"/>
        <c:lblOffset val="100"/>
        <c:noMultiLvlLbl val="0"/>
      </c:catAx>
      <c:valAx>
        <c:axId val="1527011215"/>
        <c:scaling>
          <c:orientation val="minMax"/>
          <c:max val="2.5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cap="none" spc="0" baseline="0">
                    <a:ln w="0"/>
                    <a:solidFill>
                      <a:sysClr val="windowText" lastClr="000000"/>
                    </a:solidFill>
                    <a:effectLst>
                      <a:outerShdw blurRad="38100" dist="19050" dir="2700000" algn="tl" rotWithShape="0">
                        <a:sysClr val="windowText" lastClr="000000">
                          <a:alpha val="40000"/>
                        </a:sys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r>
                  <a:rPr lang="en-GB" sz="1000" b="1" i="0" baseline="0">
                    <a:effectLst/>
                  </a:rPr>
                  <a:t>CONCENTRATION (µg/m3)</a:t>
                </a:r>
                <a:endParaRPr lang="en-GB" sz="1000" b="0" cap="none" spc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0" i="0" u="none" strike="noStrike" kern="1200" cap="none" spc="0" baseline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ysClr val="windowText" lastClr="000000">
                        <a:alpha val="40000"/>
                      </a:sys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6753727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CARBON TETRACHLORIDE: TOTAL CONCENTRATION IN EACH LOCATION</a:t>
            </a:r>
            <a:r>
              <a:rPr lang="en-GB" baseline="0"/>
              <a:t> OVER PERIOD (2005-2018)</a:t>
            </a:r>
            <a:endParaRPr lang="en-GB"/>
          </a:p>
        </c:rich>
      </c:tx>
      <c:overlay val="0"/>
      <c:spPr>
        <a:solidFill>
          <a:schemeClr val="accent6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'Carbon Tetrachloride'!$B$4:$B$19</c:f>
              <c:strCache>
                <c:ptCount val="16"/>
                <c:pt idx="0">
                  <c:v>Virginia Beach Suburban</c:v>
                </c:pt>
                <c:pt idx="1">
                  <c:v>Not In A City Suburban VA</c:v>
                </c:pt>
                <c:pt idx="2">
                  <c:v>Suny Rural</c:v>
                </c:pt>
                <c:pt idx="3">
                  <c:v>New York City Suburban</c:v>
                </c:pt>
                <c:pt idx="4">
                  <c:v>New York City Urban And Center City</c:v>
                </c:pt>
                <c:pt idx="5">
                  <c:v>New York City Suburban</c:v>
                </c:pt>
                <c:pt idx="6">
                  <c:v>Pittsburgh Urban And Center City</c:v>
                </c:pt>
                <c:pt idx="7">
                  <c:v>Wilmington Urban And Center City</c:v>
                </c:pt>
                <c:pt idx="8">
                  <c:v>Rochester Urban And Center City</c:v>
                </c:pt>
                <c:pt idx="9">
                  <c:v>Wheeling Urban And Center City</c:v>
                </c:pt>
                <c:pt idx="10">
                  <c:v>Washington Urban And Center City</c:v>
                </c:pt>
                <c:pt idx="11">
                  <c:v>Baltimore Urban And Center City</c:v>
                </c:pt>
                <c:pt idx="12">
                  <c:v>Beltsville Suburban</c:v>
                </c:pt>
                <c:pt idx="13">
                  <c:v>Essex Suburban</c:v>
                </c:pt>
                <c:pt idx="14">
                  <c:v>Not In A City Rural NJ</c:v>
                </c:pt>
                <c:pt idx="15">
                  <c:v>Elizabeth Suburban</c:v>
                </c:pt>
              </c:strCache>
            </c:strRef>
          </c:tx>
          <c:spPr>
            <a:gradFill rotWithShape="1">
              <a:gsLst>
                <a:gs pos="0">
                  <a:srgbClr val="00B0F0"/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5"/>
            <c:invertIfNegative val="0"/>
            <c:bubble3D val="0"/>
            <c:spPr>
              <a:gradFill rotWithShape="1">
                <a:gsLst>
                  <a:gs pos="0">
                    <a:srgbClr val="00B0F0"/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11CE-42F0-8CE1-53229DEAD626}"/>
              </c:ext>
            </c:extLst>
          </c:dPt>
          <c:cat>
            <c:strRef>
              <c:f>'Carbon Tetrachloride'!$B$4:$B$19</c:f>
              <c:strCache>
                <c:ptCount val="16"/>
                <c:pt idx="0">
                  <c:v>Virginia Beach Suburban</c:v>
                </c:pt>
                <c:pt idx="1">
                  <c:v>Not In A City Suburban VA</c:v>
                </c:pt>
                <c:pt idx="2">
                  <c:v>Suny Rural</c:v>
                </c:pt>
                <c:pt idx="3">
                  <c:v>New York City Suburban</c:v>
                </c:pt>
                <c:pt idx="4">
                  <c:v>New York City Urban And Center City</c:v>
                </c:pt>
                <c:pt idx="5">
                  <c:v>New York City Suburban</c:v>
                </c:pt>
                <c:pt idx="6">
                  <c:v>Pittsburgh Urban And Center City</c:v>
                </c:pt>
                <c:pt idx="7">
                  <c:v>Wilmington Urban And Center City</c:v>
                </c:pt>
                <c:pt idx="8">
                  <c:v>Rochester Urban And Center City</c:v>
                </c:pt>
                <c:pt idx="9">
                  <c:v>Wheeling Urban And Center City</c:v>
                </c:pt>
                <c:pt idx="10">
                  <c:v>Washington Urban And Center City</c:v>
                </c:pt>
                <c:pt idx="11">
                  <c:v>Baltimore Urban And Center City</c:v>
                </c:pt>
                <c:pt idx="12">
                  <c:v>Beltsville Suburban</c:v>
                </c:pt>
                <c:pt idx="13">
                  <c:v>Essex Suburban</c:v>
                </c:pt>
                <c:pt idx="14">
                  <c:v>Not In A City Rural NJ</c:v>
                </c:pt>
                <c:pt idx="15">
                  <c:v>Elizabeth Suburban</c:v>
                </c:pt>
              </c:strCache>
            </c:strRef>
          </c:cat>
          <c:val>
            <c:numRef>
              <c:f>'Carbon Tetrachloride'!$E$4:$E$19</c:f>
              <c:numCache>
                <c:formatCode>0.0000</c:formatCode>
                <c:ptCount val="16"/>
                <c:pt idx="0">
                  <c:v>7.2602853335389401</c:v>
                </c:pt>
                <c:pt idx="1">
                  <c:v>7.3623086166513669</c:v>
                </c:pt>
                <c:pt idx="2">
                  <c:v>7.3863158023723887</c:v>
                </c:pt>
                <c:pt idx="3">
                  <c:v>7.7433505586486948</c:v>
                </c:pt>
                <c:pt idx="4">
                  <c:v>7.8678259195646394</c:v>
                </c:pt>
                <c:pt idx="5">
                  <c:v>7.8783112359776162</c:v>
                </c:pt>
                <c:pt idx="6">
                  <c:v>8.0879944058779412</c:v>
                </c:pt>
                <c:pt idx="7">
                  <c:v>8.1210592894737186</c:v>
                </c:pt>
                <c:pt idx="8">
                  <c:v>8.1938412996964409</c:v>
                </c:pt>
                <c:pt idx="9">
                  <c:v>8.2639843555791632</c:v>
                </c:pt>
                <c:pt idx="10">
                  <c:v>8.2946093772238605</c:v>
                </c:pt>
                <c:pt idx="11">
                  <c:v>8.3146940913872349</c:v>
                </c:pt>
                <c:pt idx="12">
                  <c:v>8.3282202370735483</c:v>
                </c:pt>
                <c:pt idx="13">
                  <c:v>8.3497552007567908</c:v>
                </c:pt>
                <c:pt idx="14">
                  <c:v>8.7078877091605698</c:v>
                </c:pt>
                <c:pt idx="15">
                  <c:v>8.7628158816127488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CE-42F0-8CE1-53229DEAD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546753727"/>
        <c:axId val="1527011215"/>
        <c:extLst/>
      </c:barChart>
      <c:catAx>
        <c:axId val="154675372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r>
                  <a:rPr lang="en-US" sz="1100" b="0" cap="none" spc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LOCATIONS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cap="none" spc="0" baseline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7011215"/>
        <c:crosses val="autoZero"/>
        <c:auto val="1"/>
        <c:lblAlgn val="ctr"/>
        <c:lblOffset val="100"/>
        <c:noMultiLvlLbl val="0"/>
      </c:catAx>
      <c:valAx>
        <c:axId val="1527011215"/>
        <c:scaling>
          <c:orientation val="minMax"/>
          <c:min val="7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cap="none" spc="0" baseline="0">
                    <a:ln w="0"/>
                    <a:solidFill>
                      <a:sysClr val="windowText" lastClr="000000"/>
                    </a:solidFill>
                    <a:effectLst>
                      <a:outerShdw blurRad="38100" dist="19050" dir="2700000" algn="tl" rotWithShape="0">
                        <a:sysClr val="windowText" lastClr="000000">
                          <a:alpha val="40000"/>
                        </a:sys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r>
                  <a:rPr lang="en-GB" sz="1000" b="1" i="0" baseline="0">
                    <a:effectLst/>
                  </a:rPr>
                  <a:t>CONCENTRATION (µg/m3)</a:t>
                </a:r>
                <a:endParaRPr lang="en-GB" sz="1000" b="0" cap="none" spc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0" i="0" u="none" strike="noStrike" kern="1200" cap="none" spc="0" baseline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ysClr val="windowText" lastClr="000000">
                        <a:alpha val="40000"/>
                      </a:sys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6753727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FORMALDEHYDE: </a:t>
            </a:r>
            <a:r>
              <a:rPr lang="en-GB" sz="1600" b="1" i="0" u="none" strike="noStrike" baseline="0">
                <a:effectLst/>
              </a:rPr>
              <a:t>TOTAL CONCENTRATION IN EACH LOCATION OVER PERIOD (2005-2018)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Formaldehyde!$B$4:$B$15</c:f>
              <c:strCache>
                <c:ptCount val="12"/>
                <c:pt idx="0">
                  <c:v>Suny Rural</c:v>
                </c:pt>
                <c:pt idx="1">
                  <c:v>Rochester Urban And Center City</c:v>
                </c:pt>
                <c:pt idx="2">
                  <c:v>Pittsburgh Urban And Center City</c:v>
                </c:pt>
                <c:pt idx="3">
                  <c:v>Not In A City Rural NJ</c:v>
                </c:pt>
                <c:pt idx="4">
                  <c:v>Virginia Beach Suburban</c:v>
                </c:pt>
                <c:pt idx="5">
                  <c:v>New York City Urban And Center City</c:v>
                </c:pt>
                <c:pt idx="6">
                  <c:v>Philadelphia Urban And Center City</c:v>
                </c:pt>
                <c:pt idx="7">
                  <c:v>Not In A City Suburban VA</c:v>
                </c:pt>
                <c:pt idx="8">
                  <c:v>Washington Urban And Center City</c:v>
                </c:pt>
                <c:pt idx="9">
                  <c:v>Philadelphia Suburban</c:v>
                </c:pt>
                <c:pt idx="10">
                  <c:v>Elizabeth Suburban</c:v>
                </c:pt>
                <c:pt idx="11">
                  <c:v>New York City Suburban</c:v>
                </c:pt>
              </c:strCache>
            </c:strRef>
          </c:tx>
          <c:spPr>
            <a:gradFill rotWithShape="1">
              <a:gsLst>
                <a:gs pos="0">
                  <a:srgbClr val="00B0F0"/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0"/>
            <c:invertIfNegative val="0"/>
            <c:bubble3D val="0"/>
            <c:spPr>
              <a:gradFill rotWithShape="1">
                <a:gsLst>
                  <a:gs pos="0">
                    <a:srgbClr val="00B0F0"/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EA98-49A4-8F43-65E6E0C1CC37}"/>
              </c:ext>
            </c:extLst>
          </c:dPt>
          <c:dPt>
            <c:idx val="11"/>
            <c:invertIfNegative val="0"/>
            <c:bubble3D val="0"/>
            <c:spPr>
              <a:gradFill rotWithShape="1">
                <a:gsLst>
                  <a:gs pos="0">
                    <a:srgbClr val="00B0F0"/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EA98-49A4-8F43-65E6E0C1CC37}"/>
              </c:ext>
            </c:extLst>
          </c:dPt>
          <c:cat>
            <c:strRef>
              <c:f>Formaldehyde!$B$4:$B$15</c:f>
              <c:strCache>
                <c:ptCount val="12"/>
                <c:pt idx="0">
                  <c:v>Suny Rural</c:v>
                </c:pt>
                <c:pt idx="1">
                  <c:v>Rochester Urban And Center City</c:v>
                </c:pt>
                <c:pt idx="2">
                  <c:v>Pittsburgh Urban And Center City</c:v>
                </c:pt>
                <c:pt idx="3">
                  <c:v>Not In A City Rural NJ</c:v>
                </c:pt>
                <c:pt idx="4">
                  <c:v>Virginia Beach Suburban</c:v>
                </c:pt>
                <c:pt idx="5">
                  <c:v>New York City Urban And Center City</c:v>
                </c:pt>
                <c:pt idx="6">
                  <c:v>Philadelphia Urban And Center City</c:v>
                </c:pt>
                <c:pt idx="7">
                  <c:v>Not In A City Suburban VA</c:v>
                </c:pt>
                <c:pt idx="8">
                  <c:v>Washington Urban And Center City</c:v>
                </c:pt>
                <c:pt idx="9">
                  <c:v>Philadelphia Suburban</c:v>
                </c:pt>
                <c:pt idx="10">
                  <c:v>Elizabeth Suburban</c:v>
                </c:pt>
                <c:pt idx="11">
                  <c:v>New York City Suburban</c:v>
                </c:pt>
              </c:strCache>
            </c:strRef>
          </c:cat>
          <c:val>
            <c:numRef>
              <c:f>Formaldehyde!$E$4:$E$15</c:f>
              <c:numCache>
                <c:formatCode>0.0000</c:formatCode>
                <c:ptCount val="12"/>
                <c:pt idx="0">
                  <c:v>17.800084032551666</c:v>
                </c:pt>
                <c:pt idx="1">
                  <c:v>24.696618670149139</c:v>
                </c:pt>
                <c:pt idx="2">
                  <c:v>29.537316861228788</c:v>
                </c:pt>
                <c:pt idx="3">
                  <c:v>30.638691186068574</c:v>
                </c:pt>
                <c:pt idx="4">
                  <c:v>39.519640784220343</c:v>
                </c:pt>
                <c:pt idx="5">
                  <c:v>40.285067005916588</c:v>
                </c:pt>
                <c:pt idx="6">
                  <c:v>41.2445050497981</c:v>
                </c:pt>
                <c:pt idx="7">
                  <c:v>45.781857630821676</c:v>
                </c:pt>
                <c:pt idx="8">
                  <c:v>58.409385778618429</c:v>
                </c:pt>
                <c:pt idx="9">
                  <c:v>58.430061387138728</c:v>
                </c:pt>
                <c:pt idx="10">
                  <c:v>60.480016460965643</c:v>
                </c:pt>
                <c:pt idx="11">
                  <c:v>60.909954481883773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A98-49A4-8F43-65E6E0C1CC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546753727"/>
        <c:axId val="1527011215"/>
        <c:extLst/>
      </c:barChart>
      <c:catAx>
        <c:axId val="154675372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r>
                  <a:rPr lang="en-US" sz="1100" b="0" cap="none" spc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LOCATIONS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cap="none" spc="0" baseline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7011215"/>
        <c:crosses val="autoZero"/>
        <c:auto val="1"/>
        <c:lblAlgn val="ctr"/>
        <c:lblOffset val="100"/>
        <c:noMultiLvlLbl val="0"/>
      </c:catAx>
      <c:valAx>
        <c:axId val="1527011215"/>
        <c:scaling>
          <c:orientation val="minMax"/>
          <c:max val="61"/>
          <c:min val="1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cap="none" spc="0" baseline="0">
                    <a:ln w="0"/>
                    <a:solidFill>
                      <a:sysClr val="windowText" lastClr="000000"/>
                    </a:solidFill>
                    <a:effectLst>
                      <a:outerShdw blurRad="38100" dist="19050" dir="2700000" algn="tl" rotWithShape="0">
                        <a:sysClr val="windowText" lastClr="000000">
                          <a:alpha val="40000"/>
                        </a:sys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r>
                  <a:rPr lang="en-GB" sz="1000" b="1" i="0" baseline="0">
                    <a:effectLst/>
                  </a:rPr>
                  <a:t>CONCENTRATION (µg/m3)</a:t>
                </a:r>
                <a:endParaRPr lang="en-GB" sz="1000" b="0" cap="none" spc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0" i="0" u="none" strike="noStrike" kern="1200" cap="none" spc="0" baseline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ysClr val="windowText" lastClr="000000">
                        <a:alpha val="40000"/>
                      </a:sys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6753727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HIGHEST EMISSION OF</a:t>
            </a:r>
            <a:r>
              <a:rPr lang="en-US" baseline="0" dirty="0">
                <a:solidFill>
                  <a:schemeClr val="accent6">
                    <a:lumMod val="50000"/>
                  </a:schemeClr>
                </a:solidFill>
              </a:rPr>
              <a:t> EACH AIR TOXIC AMONGST ALL LOCATIONS PERIOD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2005-2018</a:t>
            </a:r>
          </a:p>
        </c:rich>
      </c:tx>
      <c:layout>
        <c:manualLayout>
          <c:xMode val="edge"/>
          <c:yMode val="edge"/>
          <c:x val="0.14836592950774238"/>
          <c:y val="2.06651048899356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elete val="1"/>
          </c:dLbls>
          <c:cat>
            <c:multiLvlStrRef>
              <c:f>Graphs2!$B$6:$D$11</c:f>
              <c:multiLvlStrCache>
                <c:ptCount val="6"/>
                <c:lvl>
                  <c:pt idx="0">
                    <c:v>Baltimore Urban And Center City</c:v>
                  </c:pt>
                  <c:pt idx="1">
                    <c:v>Elizabeth Suburban</c:v>
                  </c:pt>
                  <c:pt idx="2">
                    <c:v>Pittsburgh Urban And Center City</c:v>
                  </c:pt>
                  <c:pt idx="3">
                    <c:v>Elizabeth Suburban</c:v>
                  </c:pt>
                  <c:pt idx="4">
                    <c:v>Elizabeth Suburban</c:v>
                  </c:pt>
                  <c:pt idx="5">
                    <c:v>New York City Suburban</c:v>
                  </c:pt>
                </c:lvl>
                <c:lvl>
                  <c:pt idx="0">
                    <c:v>1-3 BUTADIENE</c:v>
                  </c:pt>
                  <c:pt idx="1">
                    <c:v>CARBON TETRACHLORIDE</c:v>
                  </c:pt>
                  <c:pt idx="2">
                    <c:v>BENZENE</c:v>
                  </c:pt>
                  <c:pt idx="3">
                    <c:v>ACETALDEHYDE</c:v>
                  </c:pt>
                  <c:pt idx="4">
                    <c:v>FORMALDEHYDE</c:v>
                  </c:pt>
                  <c:pt idx="5">
                    <c:v>FORMALDEHYDE</c:v>
                  </c:pt>
                </c:lvl>
              </c:multiLvlStrCache>
            </c:multiLvlStrRef>
          </c:cat>
          <c:val>
            <c:numRef>
              <c:f>Graphs2!$E$6:$E$11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C66A-40C2-94BF-3A60625D0E80}"/>
            </c:ext>
          </c:extLst>
        </c:ser>
        <c:ser>
          <c:idx val="1"/>
          <c:order val="1"/>
          <c:spPr>
            <a:solidFill>
              <a:schemeClr val="accent5">
                <a:lumMod val="50000"/>
                <a:alpha val="8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1.2769951238896192E-3"/>
                  <c:y val="-6.0091907496946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6A-40C2-94BF-3A60625D0E80}"/>
                </c:ext>
              </c:extLst>
            </c:dLbl>
            <c:dLbl>
              <c:idx val="1"/>
              <c:layout>
                <c:manualLayout>
                  <c:x val="4.6822613643791891E-17"/>
                  <c:y val="-6.0091907496946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6A-40C2-94BF-3A60625D0E80}"/>
                </c:ext>
              </c:extLst>
            </c:dLbl>
            <c:dLbl>
              <c:idx val="2"/>
              <c:layout>
                <c:manualLayout>
                  <c:x val="-1.2769951238896426E-3"/>
                  <c:y val="-6.0091907496946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6A-40C2-94BF-3A60625D0E80}"/>
                </c:ext>
              </c:extLst>
            </c:dLbl>
            <c:dLbl>
              <c:idx val="3"/>
              <c:layout>
                <c:manualLayout>
                  <c:x val="0"/>
                  <c:y val="-6.4098034663409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66A-40C2-94BF-3A60625D0E80}"/>
                </c:ext>
              </c:extLst>
            </c:dLbl>
            <c:dLbl>
              <c:idx val="4"/>
              <c:layout>
                <c:manualLayout>
                  <c:x val="-8.9126144229791782E-17"/>
                  <c:y val="-1.2702685403091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6A-40C2-94BF-3A60625D0E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Graphs2!$B$6:$D$11</c:f>
              <c:multiLvlStrCache>
                <c:ptCount val="6"/>
                <c:lvl>
                  <c:pt idx="0">
                    <c:v>Baltimore Urban And Center City</c:v>
                  </c:pt>
                  <c:pt idx="1">
                    <c:v>Elizabeth Suburban</c:v>
                  </c:pt>
                  <c:pt idx="2">
                    <c:v>Pittsburgh Urban And Center City</c:v>
                  </c:pt>
                  <c:pt idx="3">
                    <c:v>Elizabeth Suburban</c:v>
                  </c:pt>
                  <c:pt idx="4">
                    <c:v>Elizabeth Suburban</c:v>
                  </c:pt>
                  <c:pt idx="5">
                    <c:v>New York City Suburban</c:v>
                  </c:pt>
                </c:lvl>
                <c:lvl>
                  <c:pt idx="0">
                    <c:v>1-3 BUTADIENE</c:v>
                  </c:pt>
                  <c:pt idx="1">
                    <c:v>CARBON TETRACHLORIDE</c:v>
                  </c:pt>
                  <c:pt idx="2">
                    <c:v>BENZENE</c:v>
                  </c:pt>
                  <c:pt idx="3">
                    <c:v>ACETALDEHYDE</c:v>
                  </c:pt>
                  <c:pt idx="4">
                    <c:v>FORMALDEHYDE</c:v>
                  </c:pt>
                  <c:pt idx="5">
                    <c:v>FORMALDEHYDE</c:v>
                  </c:pt>
                </c:lvl>
              </c:multiLvlStrCache>
            </c:multiLvlStrRef>
          </c:cat>
          <c:val>
            <c:numRef>
              <c:f>Graphs2!$F$6:$F$11</c:f>
              <c:numCache>
                <c:formatCode>0.0</c:formatCode>
                <c:ptCount val="6"/>
                <c:pt idx="0">
                  <c:v>2.1097595218835123</c:v>
                </c:pt>
                <c:pt idx="1">
                  <c:v>8.7628158816127488</c:v>
                </c:pt>
                <c:pt idx="2">
                  <c:v>20.364848802237145</c:v>
                </c:pt>
                <c:pt idx="3">
                  <c:v>46.53392104495633</c:v>
                </c:pt>
                <c:pt idx="4">
                  <c:v>60.480016460965643</c:v>
                </c:pt>
                <c:pt idx="5">
                  <c:v>60.909954481883773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66A-40C2-94BF-3A60625D0E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741295568"/>
        <c:axId val="741294256"/>
        <c:axId val="0"/>
      </c:bar3DChart>
      <c:catAx>
        <c:axId val="74129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Segoe UI Bold" panose="020B0802040204020203" pitchFamily="34" charset="0"/>
                <a:ea typeface="+mn-ea"/>
                <a:cs typeface="Segoe UI Bold" panose="020B0802040204020203" pitchFamily="34" charset="0"/>
              </a:defRPr>
            </a:pPr>
            <a:endParaRPr lang="en-US"/>
          </a:p>
        </c:txPr>
        <c:crossAx val="741294256"/>
        <c:crossesAt val="0"/>
        <c:auto val="1"/>
        <c:lblAlgn val="ctr"/>
        <c:lblOffset val="100"/>
        <c:noMultiLvlLbl val="0"/>
      </c:catAx>
      <c:valAx>
        <c:axId val="741294256"/>
        <c:scaling>
          <c:orientation val="minMax"/>
          <c:max val="65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000" b="1" i="0" baseline="0">
                    <a:effectLst/>
                  </a:rPr>
                  <a:t>CONCENTRATION (µg/m3)</a:t>
                </a:r>
                <a:endParaRPr lang="en-GB" sz="1000" b="1">
                  <a:effectLst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</a:defRPr>
                </a:pPr>
                <a:endParaRPr lang="en-GB" sz="10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1" i="0" u="none" strike="noStrike" kern="1200" baseline="0">
                  <a:solidFill>
                    <a:sysClr val="windowText" lastClr="000000">
                      <a:lumMod val="75000"/>
                      <a:lumOff val="2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129556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5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AIR TOXICS</a:t>
            </a:r>
            <a:r>
              <a:rPr lang="en-US" baseline="0"/>
              <a:t> RELEASED AND MEASURED BY 20 STATIONS BETWEEN 2005-2018</a:t>
            </a:r>
            <a:r>
              <a:rPr lang="en-US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Graphs4!$C$8</c:f>
              <c:strCache>
                <c:ptCount val="1"/>
                <c:pt idx="0">
                  <c:v>ACETALDEHYDE</c:v>
                </c:pt>
              </c:strCache>
            </c:strRef>
          </c:tx>
          <c:spPr>
            <a:ln w="9525" cap="rnd">
              <a:solidFill>
                <a:srgbClr val="00B0F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100000">
                    <a:srgbClr val="00B0F0"/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trendline>
            <c:spPr>
              <a:ln w="19050" cap="rnd">
                <a:solidFill>
                  <a:srgbClr val="00B0F0"/>
                </a:solidFill>
                <a:prstDash val="sysDash"/>
              </a:ln>
              <a:effectLst/>
            </c:spPr>
            <c:trendlineType val="linear"/>
            <c:forward val="2"/>
            <c:dispRSqr val="0"/>
            <c:dispEq val="0"/>
          </c:trendline>
          <c:xVal>
            <c:numRef>
              <c:f>Graphs4!$B$9:$B$21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xVal>
          <c:yVal>
            <c:numRef>
              <c:f>Graphs4!$C$9:$C$21</c:f>
              <c:numCache>
                <c:formatCode>0.0000</c:formatCode>
                <c:ptCount val="13"/>
                <c:pt idx="0">
                  <c:v>12.730245584841258</c:v>
                </c:pt>
                <c:pt idx="1">
                  <c:v>14.925169846512381</c:v>
                </c:pt>
                <c:pt idx="2">
                  <c:v>18.66775469235829</c:v>
                </c:pt>
                <c:pt idx="3">
                  <c:v>46.53392104495633</c:v>
                </c:pt>
                <c:pt idx="4">
                  <c:v>8.3602242992858429</c:v>
                </c:pt>
                <c:pt idx="5">
                  <c:v>13.603721791312076</c:v>
                </c:pt>
                <c:pt idx="6">
                  <c:v>22.344331113852519</c:v>
                </c:pt>
                <c:pt idx="7">
                  <c:v>23.192424364935267</c:v>
                </c:pt>
                <c:pt idx="8">
                  <c:v>21.387448391726927</c:v>
                </c:pt>
                <c:pt idx="9">
                  <c:v>22.596477010186877</c:v>
                </c:pt>
                <c:pt idx="10">
                  <c:v>27.698435003050541</c:v>
                </c:pt>
                <c:pt idx="11">
                  <c:v>22.995891627875164</c:v>
                </c:pt>
                <c:pt idx="12">
                  <c:v>22.34905279382447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45D-4CEE-B638-9F4A6AC1651E}"/>
            </c:ext>
          </c:extLst>
        </c:ser>
        <c:ser>
          <c:idx val="1"/>
          <c:order val="1"/>
          <c:tx>
            <c:strRef>
              <c:f>Graphs4!$D$8</c:f>
              <c:strCache>
                <c:ptCount val="1"/>
                <c:pt idx="0">
                  <c:v>BENZENE</c:v>
                </c:pt>
              </c:strCache>
            </c:strRef>
          </c:tx>
          <c:spPr>
            <a:ln w="9525" cap="rnd">
              <a:solidFill>
                <a:schemeClr val="accent2">
                  <a:lumMod val="750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10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trendline>
            <c:spPr>
              <a:ln w="19050" cap="rnd">
                <a:solidFill>
                  <a:schemeClr val="accent2">
                    <a:lumMod val="75000"/>
                  </a:schemeClr>
                </a:solidFill>
                <a:prstDash val="sysDash"/>
              </a:ln>
              <a:effectLst/>
            </c:spPr>
            <c:trendlineType val="linear"/>
            <c:forward val="2"/>
            <c:dispRSqr val="0"/>
            <c:dispEq val="0"/>
          </c:trendline>
          <c:xVal>
            <c:numRef>
              <c:f>Graphs4!$B$9:$B$25</c:f>
              <c:numCache>
                <c:formatCode>General</c:formatCode>
                <c:ptCount val="1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</c:numCache>
            </c:numRef>
          </c:xVal>
          <c:yVal>
            <c:numRef>
              <c:f>Graphs4!$D$9:$D$25</c:f>
              <c:numCache>
                <c:formatCode>0.0000</c:formatCode>
                <c:ptCount val="17"/>
                <c:pt idx="0">
                  <c:v>11.277004778011914</c:v>
                </c:pt>
                <c:pt idx="1">
                  <c:v>13.58393515652768</c:v>
                </c:pt>
                <c:pt idx="2">
                  <c:v>14.415260420813894</c:v>
                </c:pt>
                <c:pt idx="3">
                  <c:v>10.31202031415812</c:v>
                </c:pt>
                <c:pt idx="4">
                  <c:v>13.807188368313877</c:v>
                </c:pt>
                <c:pt idx="5">
                  <c:v>7.0305464625657708</c:v>
                </c:pt>
                <c:pt idx="6">
                  <c:v>15.620883898789939</c:v>
                </c:pt>
                <c:pt idx="7">
                  <c:v>3.7587423933338582</c:v>
                </c:pt>
                <c:pt idx="8">
                  <c:v>13.497385824807576</c:v>
                </c:pt>
                <c:pt idx="9">
                  <c:v>7.9376449805338272</c:v>
                </c:pt>
                <c:pt idx="10">
                  <c:v>10.275801359541118</c:v>
                </c:pt>
                <c:pt idx="11">
                  <c:v>13.260517665724254</c:v>
                </c:pt>
                <c:pt idx="12">
                  <c:v>4.0061194313304647</c:v>
                </c:pt>
                <c:pt idx="13">
                  <c:v>20.364848802237145</c:v>
                </c:pt>
                <c:pt idx="14">
                  <c:v>8.9961501597188835</c:v>
                </c:pt>
                <c:pt idx="15">
                  <c:v>10.430488790980563</c:v>
                </c:pt>
                <c:pt idx="16">
                  <c:v>13.333422295392193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45D-4CEE-B638-9F4A6AC1651E}"/>
            </c:ext>
          </c:extLst>
        </c:ser>
        <c:ser>
          <c:idx val="2"/>
          <c:order val="2"/>
          <c:tx>
            <c:strRef>
              <c:f>Graphs4!$E$8</c:f>
              <c:strCache>
                <c:ptCount val="1"/>
                <c:pt idx="0">
                  <c:v>1-3BUTADIENE</c:v>
                </c:pt>
              </c:strCache>
            </c:strRef>
          </c:tx>
          <c:spPr>
            <a:ln w="95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3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trendline>
            <c:spPr>
              <a:ln w="19050" cap="rnd">
                <a:solidFill>
                  <a:schemeClr val="accent3"/>
                </a:solidFill>
                <a:prstDash val="sysDash"/>
              </a:ln>
              <a:effectLst/>
            </c:spPr>
            <c:trendlineType val="linear"/>
            <c:forward val="2"/>
            <c:dispRSqr val="0"/>
            <c:dispEq val="0"/>
          </c:trendline>
          <c:xVal>
            <c:numRef>
              <c:f>Graphs4!$B$9:$B$24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xVal>
          <c:yVal>
            <c:numRef>
              <c:f>Graphs4!$E$9:$E$24</c:f>
              <c:numCache>
                <c:formatCode>0.0000</c:formatCode>
                <c:ptCount val="16"/>
                <c:pt idx="0">
                  <c:v>1.3514401333872519</c:v>
                </c:pt>
                <c:pt idx="1">
                  <c:v>1.6137225587211432</c:v>
                </c:pt>
                <c:pt idx="2">
                  <c:v>1.8988943480352301</c:v>
                </c:pt>
                <c:pt idx="3">
                  <c:v>0.85444978551694328</c:v>
                </c:pt>
                <c:pt idx="4">
                  <c:v>2.1097595218835123</c:v>
                </c:pt>
                <c:pt idx="5">
                  <c:v>0.38198492359666331</c:v>
                </c:pt>
                <c:pt idx="6">
                  <c:v>1.8808353723449533</c:v>
                </c:pt>
                <c:pt idx="7">
                  <c:v>4.2153635183073412E-2</c:v>
                </c:pt>
                <c:pt idx="8">
                  <c:v>1.7313380451585754</c:v>
                </c:pt>
                <c:pt idx="9">
                  <c:v>0.55787034007389913</c:v>
                </c:pt>
                <c:pt idx="10">
                  <c:v>1.0526715890788172</c:v>
                </c:pt>
                <c:pt idx="11">
                  <c:v>0.91426201585703537</c:v>
                </c:pt>
                <c:pt idx="12">
                  <c:v>1.4005489891609386</c:v>
                </c:pt>
                <c:pt idx="13">
                  <c:v>0.50119892270453748</c:v>
                </c:pt>
                <c:pt idx="14">
                  <c:v>1.1490087229385639</c:v>
                </c:pt>
                <c:pt idx="15">
                  <c:v>0.73506500855952017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245D-4CEE-B638-9F4A6AC1651E}"/>
            </c:ext>
          </c:extLst>
        </c:ser>
        <c:ser>
          <c:idx val="3"/>
          <c:order val="3"/>
          <c:tx>
            <c:strRef>
              <c:f>Graphs4!$F$8</c:f>
              <c:strCache>
                <c:ptCount val="1"/>
                <c:pt idx="0">
                  <c:v>CARBON TETRACHLORIDE</c:v>
                </c:pt>
              </c:strCache>
            </c:strRef>
          </c:tx>
          <c:spPr>
            <a:ln w="9525" cap="rnd">
              <a:solidFill>
                <a:schemeClr val="accent4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4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Pt>
            <c:idx val="15"/>
            <c:marker>
              <c:symbol val="circle"/>
              <c:size val="6"/>
              <c:spPr>
                <a:gradFill rotWithShape="1">
                  <a:gsLst>
                    <a:gs pos="0">
                      <a:schemeClr val="accent4">
                        <a:shade val="51000"/>
                        <a:satMod val="130000"/>
                      </a:schemeClr>
                    </a:gs>
                    <a:gs pos="80000">
                      <a:schemeClr val="accent4">
                        <a:shade val="93000"/>
                        <a:satMod val="130000"/>
                      </a:schemeClr>
                    </a:gs>
                    <a:gs pos="100000">
                      <a:schemeClr val="accent4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 cap="rnd">
                  <a:solidFill>
                    <a:schemeClr val="accent4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spPr>
              <a:ln w="9525" cap="rnd">
                <a:solidFill>
                  <a:schemeClr val="accent4">
                    <a:lumMod val="50000"/>
                  </a:schemeClr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45D-4CEE-B638-9F4A6AC1651E}"/>
              </c:ext>
            </c:extLst>
          </c:dPt>
          <c:trendline>
            <c:spPr>
              <a:ln w="19050" cap="rnd">
                <a:solidFill>
                  <a:schemeClr val="accent4"/>
                </a:solidFill>
                <a:prstDash val="sysDash"/>
              </a:ln>
              <a:effectLst/>
            </c:spPr>
            <c:trendlineType val="linear"/>
            <c:forward val="2"/>
            <c:dispRSqr val="0"/>
            <c:dispEq val="0"/>
          </c:trendline>
          <c:xVal>
            <c:numRef>
              <c:f>Graphs4!$B$9:$B$24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xVal>
          <c:yVal>
            <c:numRef>
              <c:f>Graphs4!$F$9:$F$24</c:f>
              <c:numCache>
                <c:formatCode>0.0000</c:formatCode>
                <c:ptCount val="16"/>
                <c:pt idx="0">
                  <c:v>8.2946093772238605</c:v>
                </c:pt>
                <c:pt idx="1">
                  <c:v>8.1210592894737186</c:v>
                </c:pt>
                <c:pt idx="2">
                  <c:v>8.3497552007567908</c:v>
                </c:pt>
                <c:pt idx="3">
                  <c:v>8.3282202370735483</c:v>
                </c:pt>
                <c:pt idx="4">
                  <c:v>8.3146940913872349</c:v>
                </c:pt>
                <c:pt idx="5">
                  <c:v>8.7078877091605698</c:v>
                </c:pt>
                <c:pt idx="6">
                  <c:v>8.7628158816127488</c:v>
                </c:pt>
                <c:pt idx="7">
                  <c:v>7.3863158023723887</c:v>
                </c:pt>
                <c:pt idx="8">
                  <c:v>7.7433505586486948</c:v>
                </c:pt>
                <c:pt idx="9">
                  <c:v>8.1938412996964409</c:v>
                </c:pt>
                <c:pt idx="10">
                  <c:v>7.8678259195646394</c:v>
                </c:pt>
                <c:pt idx="11">
                  <c:v>7.8783112359776162</c:v>
                </c:pt>
                <c:pt idx="12">
                  <c:v>8.0879944058779412</c:v>
                </c:pt>
                <c:pt idx="13">
                  <c:v>7.3623086166513669</c:v>
                </c:pt>
                <c:pt idx="14">
                  <c:v>7.2602853335389401</c:v>
                </c:pt>
                <c:pt idx="15">
                  <c:v>8.2639843555791632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245D-4CEE-B638-9F4A6AC1651E}"/>
            </c:ext>
          </c:extLst>
        </c:ser>
        <c:ser>
          <c:idx val="4"/>
          <c:order val="4"/>
          <c:tx>
            <c:strRef>
              <c:f>Graphs4!$G$8</c:f>
              <c:strCache>
                <c:ptCount val="1"/>
                <c:pt idx="0">
                  <c:v>FORMALDEHYDE</c:v>
                </c:pt>
              </c:strCache>
            </c:strRef>
          </c:tx>
          <c:spPr>
            <a:ln w="9525" cap="rnd">
              <a:solidFill>
                <a:srgbClr val="F99107"/>
              </a:solidFill>
              <a:round/>
            </a:ln>
            <a:effectLst>
              <a:outerShdw blurRad="40000" dist="23000" dir="5400000" rotWithShape="0">
                <a:schemeClr val="tx1">
                  <a:alpha val="35000"/>
                </a:schemeClr>
              </a:outerShdw>
            </a:effectLst>
          </c:spPr>
          <c:marker>
            <c:symbol val="circle"/>
            <c:size val="6"/>
            <c:spPr>
              <a:solidFill>
                <a:srgbClr val="F99107"/>
              </a:solidFill>
              <a:ln w="9525" cap="rnd">
                <a:solidFill>
                  <a:schemeClr val="accent5"/>
                </a:solidFill>
                <a:round/>
              </a:ln>
              <a:effectLst>
                <a:outerShdw blurRad="40000" dist="23000" dir="5400000" rotWithShape="0">
                  <a:schemeClr val="tx1">
                    <a:alpha val="35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 w="63500" h="25400"/>
              </a:sp3d>
            </c:spPr>
          </c:marker>
          <c:trendline>
            <c:spPr>
              <a:ln w="19050" cap="rnd">
                <a:solidFill>
                  <a:srgbClr val="F99107"/>
                </a:solidFill>
                <a:prstDash val="sysDash"/>
              </a:ln>
              <a:effectLst/>
            </c:spPr>
            <c:trendlineType val="linear"/>
            <c:forward val="2"/>
            <c:dispRSqr val="0"/>
            <c:dispEq val="0"/>
          </c:trendline>
          <c:xVal>
            <c:numRef>
              <c:f>Graphs4!$B$9:$B$20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xVal>
          <c:yVal>
            <c:numRef>
              <c:f>Graphs4!$G$9:$G$20</c:f>
              <c:numCache>
                <c:formatCode>0.0000</c:formatCode>
                <c:ptCount val="12"/>
                <c:pt idx="0">
                  <c:v>58.409385778618429</c:v>
                </c:pt>
                <c:pt idx="1">
                  <c:v>30.638691186068574</c:v>
                </c:pt>
                <c:pt idx="2">
                  <c:v>60.480016460965643</c:v>
                </c:pt>
                <c:pt idx="3">
                  <c:v>17.800084032551666</c:v>
                </c:pt>
                <c:pt idx="4">
                  <c:v>24.696618670149139</c:v>
                </c:pt>
                <c:pt idx="5">
                  <c:v>40.285067005916588</c:v>
                </c:pt>
                <c:pt idx="6">
                  <c:v>60.909954481883773</c:v>
                </c:pt>
                <c:pt idx="7">
                  <c:v>29.537316861228788</c:v>
                </c:pt>
                <c:pt idx="8">
                  <c:v>58.430061387138728</c:v>
                </c:pt>
                <c:pt idx="9">
                  <c:v>41.2445050497981</c:v>
                </c:pt>
                <c:pt idx="10">
                  <c:v>45.781857630821676</c:v>
                </c:pt>
                <c:pt idx="11">
                  <c:v>39.519640784220343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245D-4CEE-B638-9F4A6AC16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8267016"/>
        <c:axId val="598269640"/>
      </c:scatterChart>
      <c:valAx>
        <c:axId val="5982670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 b="1"/>
                  <a:t>LOCATIONS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269640"/>
        <c:crosses val="autoZero"/>
        <c:crossBetween val="midCat"/>
      </c:valAx>
      <c:valAx>
        <c:axId val="5982696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cap="all" baseline="0">
                    <a:solidFill>
                      <a:sysClr val="window" lastClr="FFFFFF">
                        <a:lumMod val="7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000" b="1" i="0" baseline="0">
                    <a:effectLst/>
                  </a:rPr>
                  <a:t>CONCENTRATION (µg/m3)</a:t>
                </a:r>
                <a:endParaRPr lang="en-GB" sz="1000">
                  <a:effectLst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>
                    <a:solidFill>
                      <a:sysClr val="window" lastClr="FFFFFF">
                        <a:lumMod val="75000"/>
                      </a:sysClr>
                    </a:solidFill>
                  </a:defRPr>
                </a:pPr>
                <a:endParaRPr lang="en-GB" sz="10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1" i="0" u="none" strike="noStrike" kern="1200" cap="all" baseline="0">
                  <a:solidFill>
                    <a:sysClr val="window" lastClr="FFFFFF">
                      <a:lumMod val="7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2670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6">
        <a:lumMod val="7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AIR TOXICS</a:t>
            </a:r>
            <a:r>
              <a:rPr lang="en-US" baseline="0"/>
              <a:t> RELEASED AND MEASURED BY 20 STATIONS BETWEEN 2005-2018</a:t>
            </a:r>
            <a:r>
              <a:rPr lang="en-US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2"/>
          <c:order val="2"/>
          <c:tx>
            <c:strRef>
              <c:f>Graphs4!$E$8</c:f>
              <c:strCache>
                <c:ptCount val="1"/>
                <c:pt idx="0">
                  <c:v>1-3BUTADIENE</c:v>
                </c:pt>
              </c:strCache>
            </c:strRef>
          </c:tx>
          <c:spPr>
            <a:ln w="95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3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trendline>
            <c:spPr>
              <a:ln w="19050" cap="rnd">
                <a:solidFill>
                  <a:schemeClr val="accent3"/>
                </a:solidFill>
                <a:prstDash val="sysDash"/>
              </a:ln>
              <a:effectLst/>
            </c:spPr>
            <c:trendlineType val="linear"/>
            <c:forward val="2"/>
            <c:dispRSqr val="0"/>
            <c:dispEq val="0"/>
          </c:trendline>
          <c:xVal>
            <c:numRef>
              <c:f>Graphs4!$B$9:$B$24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xVal>
          <c:yVal>
            <c:numRef>
              <c:f>Graphs4!$E$9:$E$24</c:f>
              <c:numCache>
                <c:formatCode>0.0000</c:formatCode>
                <c:ptCount val="16"/>
                <c:pt idx="0">
                  <c:v>1.3514401333872519</c:v>
                </c:pt>
                <c:pt idx="1">
                  <c:v>1.6137225587211432</c:v>
                </c:pt>
                <c:pt idx="2">
                  <c:v>1.8988943480352301</c:v>
                </c:pt>
                <c:pt idx="3">
                  <c:v>0.85444978551694328</c:v>
                </c:pt>
                <c:pt idx="4">
                  <c:v>2.1097595218835123</c:v>
                </c:pt>
                <c:pt idx="5">
                  <c:v>0.38198492359666331</c:v>
                </c:pt>
                <c:pt idx="6">
                  <c:v>1.8808353723449533</c:v>
                </c:pt>
                <c:pt idx="7">
                  <c:v>4.2153635183073412E-2</c:v>
                </c:pt>
                <c:pt idx="8">
                  <c:v>1.7313380451585754</c:v>
                </c:pt>
                <c:pt idx="9">
                  <c:v>0.55787034007389913</c:v>
                </c:pt>
                <c:pt idx="10">
                  <c:v>1.0526715890788172</c:v>
                </c:pt>
                <c:pt idx="11">
                  <c:v>0.91426201585703537</c:v>
                </c:pt>
                <c:pt idx="12">
                  <c:v>1.4005489891609386</c:v>
                </c:pt>
                <c:pt idx="13">
                  <c:v>0.50119892270453748</c:v>
                </c:pt>
                <c:pt idx="14">
                  <c:v>1.1490087229385639</c:v>
                </c:pt>
                <c:pt idx="15">
                  <c:v>0.73506500855952017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4BF-4073-B708-D845F7F30C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8267016"/>
        <c:axId val="598269640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Graphs4!$C$8</c15:sqref>
                        </c15:formulaRef>
                      </c:ext>
                    </c:extLst>
                    <c:strCache>
                      <c:ptCount val="1"/>
                      <c:pt idx="0">
                        <c:v>ACETALDEHYDE</c:v>
                      </c:pt>
                    </c:strCache>
                  </c:strRef>
                </c:tx>
                <c:spPr>
                  <a:ln w="9525" cap="rnd">
                    <a:solidFill>
                      <a:schemeClr val="accent1"/>
                    </a:solidFill>
                    <a:round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1">
                            <a:shade val="51000"/>
                            <a:satMod val="130000"/>
                          </a:schemeClr>
                        </a:gs>
                        <a:gs pos="80000">
                          <a:schemeClr val="accent1">
                            <a:shade val="93000"/>
                            <a:satMod val="130000"/>
                          </a:schemeClr>
                        </a:gs>
                        <a:gs pos="100000">
                          <a:schemeClr val="accent1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 w="9525" cap="rnd">
                      <a:solidFill>
                        <a:schemeClr val="accent1"/>
                      </a:solidFill>
                      <a:round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:spPr>
                </c:marker>
                <c:trendline>
                  <c:spPr>
                    <a:ln w="19050" cap="rnd">
                      <a:solidFill>
                        <a:schemeClr val="accent1"/>
                      </a:solidFill>
                      <a:prstDash val="sysDash"/>
                    </a:ln>
                    <a:effectLst/>
                  </c:spPr>
                  <c:trendlineType val="linear"/>
                  <c:forward val="2"/>
                  <c:dispRSqr val="0"/>
                  <c:dispEq val="0"/>
                </c:trendline>
                <c:xVal>
                  <c:numRef>
                    <c:extLst>
                      <c:ext uri="{02D57815-91ED-43cb-92C2-25804820EDAC}">
                        <c15:formulaRef>
                          <c15:sqref>Graphs4!$B$9:$B$21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Graphs4!$C$9:$C$21</c15:sqref>
                        </c15:formulaRef>
                      </c:ext>
                    </c:extLst>
                    <c:numCache>
                      <c:formatCode>0.0000</c:formatCode>
                      <c:ptCount val="13"/>
                      <c:pt idx="0">
                        <c:v>12.730245584841258</c:v>
                      </c:pt>
                      <c:pt idx="1">
                        <c:v>14.925169846512381</c:v>
                      </c:pt>
                      <c:pt idx="2">
                        <c:v>18.66775469235829</c:v>
                      </c:pt>
                      <c:pt idx="3">
                        <c:v>46.53392104495633</c:v>
                      </c:pt>
                      <c:pt idx="4">
                        <c:v>8.3602242992858429</c:v>
                      </c:pt>
                      <c:pt idx="5">
                        <c:v>13.603721791312076</c:v>
                      </c:pt>
                      <c:pt idx="6">
                        <c:v>22.344331113852519</c:v>
                      </c:pt>
                      <c:pt idx="7">
                        <c:v>23.192424364935267</c:v>
                      </c:pt>
                      <c:pt idx="8">
                        <c:v>21.387448391726927</c:v>
                      </c:pt>
                      <c:pt idx="9">
                        <c:v>22.596477010186877</c:v>
                      </c:pt>
                      <c:pt idx="10">
                        <c:v>27.698435003050541</c:v>
                      </c:pt>
                      <c:pt idx="11">
                        <c:v>22.995891627875164</c:v>
                      </c:pt>
                      <c:pt idx="12">
                        <c:v>22.34905279382447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3-B4BF-4073-B708-D845F7F30C98}"/>
                  </c:ext>
                </c:extLst>
              </c15:ser>
            </c15:filteredScatterSeries>
            <c15:filteredScatte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Graphs4!$D$8</c15:sqref>
                        </c15:formulaRef>
                      </c:ext>
                    </c:extLst>
                    <c:strCache>
                      <c:ptCount val="1"/>
                      <c:pt idx="0">
                        <c:v>BENZENE</c:v>
                      </c:pt>
                    </c:strCache>
                  </c:strRef>
                </c:tx>
                <c:spPr>
                  <a:ln w="9525" cap="rnd">
                    <a:solidFill>
                      <a:schemeClr val="accent2"/>
                    </a:solidFill>
                    <a:round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2">
                            <a:shade val="51000"/>
                            <a:satMod val="130000"/>
                          </a:schemeClr>
                        </a:gs>
                        <a:gs pos="80000">
                          <a:schemeClr val="accent2">
                            <a:shade val="93000"/>
                            <a:satMod val="130000"/>
                          </a:schemeClr>
                        </a:gs>
                        <a:gs pos="100000">
                          <a:schemeClr val="accent2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 w="9525" cap="rnd">
                      <a:solidFill>
                        <a:schemeClr val="accent2"/>
                      </a:solidFill>
                      <a:round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:spPr>
                </c:marker>
                <c:trendline>
                  <c:spPr>
                    <a:ln w="19050" cap="rnd">
                      <a:solidFill>
                        <a:schemeClr val="accent2"/>
                      </a:solidFill>
                      <a:prstDash val="sysDash"/>
                    </a:ln>
                    <a:effectLst/>
                  </c:spPr>
                  <c:trendlineType val="linear"/>
                  <c:forward val="2"/>
                  <c:dispRSqr val="0"/>
                  <c:dispEq val="0"/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Graphs4!$B$9:$B$25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Graphs4!$D$9:$D$25</c15:sqref>
                        </c15:formulaRef>
                      </c:ext>
                    </c:extLst>
                    <c:numCache>
                      <c:formatCode>0.0000</c:formatCode>
                      <c:ptCount val="17"/>
                      <c:pt idx="0">
                        <c:v>11.277004778011914</c:v>
                      </c:pt>
                      <c:pt idx="1">
                        <c:v>13.58393515652768</c:v>
                      </c:pt>
                      <c:pt idx="2">
                        <c:v>14.415260420813894</c:v>
                      </c:pt>
                      <c:pt idx="3">
                        <c:v>10.31202031415812</c:v>
                      </c:pt>
                      <c:pt idx="4">
                        <c:v>13.807188368313877</c:v>
                      </c:pt>
                      <c:pt idx="5">
                        <c:v>7.0305464625657708</c:v>
                      </c:pt>
                      <c:pt idx="6">
                        <c:v>15.620883898789939</c:v>
                      </c:pt>
                      <c:pt idx="7">
                        <c:v>3.7587423933338582</c:v>
                      </c:pt>
                      <c:pt idx="8">
                        <c:v>13.497385824807576</c:v>
                      </c:pt>
                      <c:pt idx="9">
                        <c:v>7.9376449805338272</c:v>
                      </c:pt>
                      <c:pt idx="10">
                        <c:v>10.275801359541118</c:v>
                      </c:pt>
                      <c:pt idx="11">
                        <c:v>13.260517665724254</c:v>
                      </c:pt>
                      <c:pt idx="12">
                        <c:v>4.0061194313304647</c:v>
                      </c:pt>
                      <c:pt idx="13">
                        <c:v>20.364848802237145</c:v>
                      </c:pt>
                      <c:pt idx="14">
                        <c:v>8.9961501597188835</c:v>
                      </c:pt>
                      <c:pt idx="15">
                        <c:v>10.430488790980563</c:v>
                      </c:pt>
                      <c:pt idx="16">
                        <c:v>13.333422295392193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5-B4BF-4073-B708-D845F7F30C98}"/>
                  </c:ext>
                </c:extLst>
              </c15:ser>
            </c15:filteredScatterSeries>
            <c15:filteredScatte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Graphs4!$F$8</c15:sqref>
                        </c15:formulaRef>
                      </c:ext>
                    </c:extLst>
                    <c:strCache>
                      <c:ptCount val="1"/>
                      <c:pt idx="0">
                        <c:v>CARBON TETRACHLORIDE</c:v>
                      </c:pt>
                    </c:strCache>
                  </c:strRef>
                </c:tx>
                <c:spPr>
                  <a:ln w="9525" cap="rnd">
                    <a:solidFill>
                      <a:schemeClr val="accent4"/>
                    </a:solidFill>
                    <a:round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4">
                            <a:shade val="51000"/>
                            <a:satMod val="130000"/>
                          </a:schemeClr>
                        </a:gs>
                        <a:gs pos="80000">
                          <a:schemeClr val="accent4">
                            <a:shade val="93000"/>
                            <a:satMod val="130000"/>
                          </a:schemeClr>
                        </a:gs>
                        <a:gs pos="100000">
                          <a:schemeClr val="accent4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 w="9525" cap="rnd">
                      <a:solidFill>
                        <a:schemeClr val="accent4"/>
                      </a:solidFill>
                      <a:round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:spPr>
                </c:marker>
                <c:trendline>
                  <c:spPr>
                    <a:ln w="19050" cap="rnd">
                      <a:solidFill>
                        <a:schemeClr val="accent4"/>
                      </a:solidFill>
                      <a:prstDash val="sysDash"/>
                    </a:ln>
                    <a:effectLst/>
                  </c:spPr>
                  <c:trendlineType val="linear"/>
                  <c:forward val="2"/>
                  <c:dispRSqr val="0"/>
                  <c:dispEq val="0"/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Graphs4!$B$9:$B$24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Graphs4!$F$9:$F$24</c15:sqref>
                        </c15:formulaRef>
                      </c:ext>
                    </c:extLst>
                    <c:numCache>
                      <c:formatCode>0.0000</c:formatCode>
                      <c:ptCount val="16"/>
                      <c:pt idx="0">
                        <c:v>8.2946093772238605</c:v>
                      </c:pt>
                      <c:pt idx="1">
                        <c:v>8.1210592894737186</c:v>
                      </c:pt>
                      <c:pt idx="2">
                        <c:v>8.3497552007567908</c:v>
                      </c:pt>
                      <c:pt idx="3">
                        <c:v>8.3282202370735483</c:v>
                      </c:pt>
                      <c:pt idx="4">
                        <c:v>8.3146940913872349</c:v>
                      </c:pt>
                      <c:pt idx="5">
                        <c:v>8.7078877091605698</c:v>
                      </c:pt>
                      <c:pt idx="6">
                        <c:v>8.7628158816127488</c:v>
                      </c:pt>
                      <c:pt idx="7">
                        <c:v>7.3863158023723887</c:v>
                      </c:pt>
                      <c:pt idx="8">
                        <c:v>7.7433505586486948</c:v>
                      </c:pt>
                      <c:pt idx="9">
                        <c:v>8.1938412996964409</c:v>
                      </c:pt>
                      <c:pt idx="10">
                        <c:v>7.8678259195646394</c:v>
                      </c:pt>
                      <c:pt idx="11">
                        <c:v>7.8783112359776162</c:v>
                      </c:pt>
                      <c:pt idx="12">
                        <c:v>8.0879944058779412</c:v>
                      </c:pt>
                      <c:pt idx="13">
                        <c:v>7.3623086166513669</c:v>
                      </c:pt>
                      <c:pt idx="14">
                        <c:v>7.2602853335389401</c:v>
                      </c:pt>
                      <c:pt idx="15">
                        <c:v>8.2639843555791632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7-B4BF-4073-B708-D845F7F30C98}"/>
                  </c:ext>
                </c:extLst>
              </c15:ser>
            </c15:filteredScatterSeries>
            <c15:filteredScatte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Graphs4!$G$8</c15:sqref>
                        </c15:formulaRef>
                      </c:ext>
                    </c:extLst>
                    <c:strCache>
                      <c:ptCount val="1"/>
                      <c:pt idx="0">
                        <c:v>FORMALDEHYDE</c:v>
                      </c:pt>
                    </c:strCache>
                  </c:strRef>
                </c:tx>
                <c:spPr>
                  <a:ln w="9525" cap="rnd">
                    <a:solidFill>
                      <a:srgbClr val="FFFF00"/>
                    </a:solidFill>
                    <a:round/>
                  </a:ln>
                  <a:effectLst>
                    <a:outerShdw blurRad="40000" dist="23000" dir="5400000" rotWithShape="0">
                      <a:schemeClr val="tx1">
                        <a:alpha val="35000"/>
                      </a:schemeClr>
                    </a:outerShdw>
                  </a:effectLst>
                </c:spPr>
                <c:marker>
                  <c:symbol val="circle"/>
                  <c:size val="6"/>
                  <c:spPr>
                    <a:solidFill>
                      <a:srgbClr val="FFC000"/>
                    </a:solidFill>
                    <a:ln w="9525" cap="rnd">
                      <a:solidFill>
                        <a:schemeClr val="accent5"/>
                      </a:solidFill>
                      <a:round/>
                    </a:ln>
                    <a:effectLst>
                      <a:outerShdw blurRad="40000" dist="23000" dir="5400000" rotWithShape="0">
                        <a:schemeClr val="tx1">
                          <a:alpha val="35000"/>
                        </a:scheme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63500" h="25400"/>
                    </a:sp3d>
                  </c:spPr>
                </c:marker>
                <c:trendline>
                  <c:spPr>
                    <a:ln w="19050" cap="rnd">
                      <a:solidFill>
                        <a:srgbClr val="FFFF00"/>
                      </a:solidFill>
                      <a:prstDash val="sysDash"/>
                    </a:ln>
                    <a:effectLst/>
                  </c:spPr>
                  <c:trendlineType val="linear"/>
                  <c:forward val="2"/>
                  <c:dispRSqr val="0"/>
                  <c:dispEq val="0"/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Graphs4!$B$9:$B$20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Graphs4!$G$9:$G$20</c15:sqref>
                        </c15:formulaRef>
                      </c:ext>
                    </c:extLst>
                    <c:numCache>
                      <c:formatCode>0.0000</c:formatCode>
                      <c:ptCount val="12"/>
                      <c:pt idx="0">
                        <c:v>58.409385778618429</c:v>
                      </c:pt>
                      <c:pt idx="1">
                        <c:v>30.638691186068574</c:v>
                      </c:pt>
                      <c:pt idx="2">
                        <c:v>60.480016460965643</c:v>
                      </c:pt>
                      <c:pt idx="3">
                        <c:v>17.800084032551666</c:v>
                      </c:pt>
                      <c:pt idx="4">
                        <c:v>24.696618670149139</c:v>
                      </c:pt>
                      <c:pt idx="5">
                        <c:v>40.285067005916588</c:v>
                      </c:pt>
                      <c:pt idx="6">
                        <c:v>60.909954481883773</c:v>
                      </c:pt>
                      <c:pt idx="7">
                        <c:v>29.537316861228788</c:v>
                      </c:pt>
                      <c:pt idx="8">
                        <c:v>58.430061387138728</c:v>
                      </c:pt>
                      <c:pt idx="9">
                        <c:v>41.2445050497981</c:v>
                      </c:pt>
                      <c:pt idx="10">
                        <c:v>45.781857630821676</c:v>
                      </c:pt>
                      <c:pt idx="11">
                        <c:v>39.519640784220343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9-B4BF-4073-B708-D845F7F30C98}"/>
                  </c:ext>
                </c:extLst>
              </c15:ser>
            </c15:filteredScatterSeries>
          </c:ext>
        </c:extLst>
      </c:scatterChart>
      <c:valAx>
        <c:axId val="5982670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 b="1"/>
                  <a:t>LOCATIONS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269640"/>
        <c:crosses val="autoZero"/>
        <c:crossBetween val="midCat"/>
      </c:valAx>
      <c:valAx>
        <c:axId val="5982696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cap="all" baseline="0">
                    <a:solidFill>
                      <a:sysClr val="window" lastClr="FFFFFF">
                        <a:lumMod val="7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000" b="1" i="0" baseline="0">
                    <a:effectLst/>
                  </a:rPr>
                  <a:t>CONCENTRATION (µg/m3)</a:t>
                </a:r>
                <a:endParaRPr lang="en-GB" sz="1000">
                  <a:effectLst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>
                    <a:solidFill>
                      <a:sysClr val="window" lastClr="FFFFFF">
                        <a:lumMod val="75000"/>
                      </a:sysClr>
                    </a:solidFill>
                  </a:defRPr>
                </a:pPr>
                <a:endParaRPr lang="en-GB" sz="10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1" i="0" u="none" strike="noStrike" kern="1200" cap="all" baseline="0">
                  <a:solidFill>
                    <a:sysClr val="window" lastClr="FFFFFF">
                      <a:lumMod val="7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2670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6">
        <a:lumMod val="7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AIR TOXICS</a:t>
            </a:r>
            <a:r>
              <a:rPr lang="en-US" baseline="0"/>
              <a:t> RELEASED AND MEASURED BY 20 STATIONS BETWEEN 2005-2018</a:t>
            </a:r>
            <a:r>
              <a:rPr lang="en-US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Graphs4!$C$8</c:f>
              <c:strCache>
                <c:ptCount val="1"/>
                <c:pt idx="0">
                  <c:v>ACETALDEHYDE</c:v>
                </c:pt>
              </c:strCache>
            </c:strRef>
          </c:tx>
          <c:spPr>
            <a:ln w="9525" cap="rnd">
              <a:solidFill>
                <a:srgbClr val="00B0F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100000">
                    <a:srgbClr val="00B0F0"/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trendline>
            <c:spPr>
              <a:ln w="19050" cap="rnd">
                <a:solidFill>
                  <a:srgbClr val="00B0F0"/>
                </a:solidFill>
                <a:prstDash val="sysDash"/>
              </a:ln>
              <a:effectLst/>
            </c:spPr>
            <c:trendlineType val="linear"/>
            <c:forward val="2"/>
            <c:dispRSqr val="0"/>
            <c:dispEq val="0"/>
          </c:trendline>
          <c:xVal>
            <c:numRef>
              <c:f>Graphs4!$B$9:$B$21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xVal>
          <c:yVal>
            <c:numRef>
              <c:f>Graphs4!$C$9:$C$21</c:f>
              <c:numCache>
                <c:formatCode>0.0000</c:formatCode>
                <c:ptCount val="13"/>
                <c:pt idx="0">
                  <c:v>12.730245584841258</c:v>
                </c:pt>
                <c:pt idx="1">
                  <c:v>14.925169846512381</c:v>
                </c:pt>
                <c:pt idx="2">
                  <c:v>18.66775469235829</c:v>
                </c:pt>
                <c:pt idx="3">
                  <c:v>46.53392104495633</c:v>
                </c:pt>
                <c:pt idx="4">
                  <c:v>8.3602242992858429</c:v>
                </c:pt>
                <c:pt idx="5">
                  <c:v>13.603721791312076</c:v>
                </c:pt>
                <c:pt idx="6">
                  <c:v>22.344331113852519</c:v>
                </c:pt>
                <c:pt idx="7">
                  <c:v>23.192424364935267</c:v>
                </c:pt>
                <c:pt idx="8">
                  <c:v>21.387448391726927</c:v>
                </c:pt>
                <c:pt idx="9">
                  <c:v>22.596477010186877</c:v>
                </c:pt>
                <c:pt idx="10">
                  <c:v>27.698435003050541</c:v>
                </c:pt>
                <c:pt idx="11">
                  <c:v>22.995891627875164</c:v>
                </c:pt>
                <c:pt idx="12">
                  <c:v>22.34905279382447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BF5-478A-82C5-24DD1B4F41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8267016"/>
        <c:axId val="598269640"/>
        <c:extLst>
          <c:ext xmlns:c15="http://schemas.microsoft.com/office/drawing/2012/chart" uri="{02D57815-91ED-43cb-92C2-25804820EDAC}">
            <c15:filteredScatte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Graphs4!$D$8</c15:sqref>
                        </c15:formulaRef>
                      </c:ext>
                    </c:extLst>
                    <c:strCache>
                      <c:ptCount val="1"/>
                      <c:pt idx="0">
                        <c:v>BENZENE</c:v>
                      </c:pt>
                    </c:strCache>
                  </c:strRef>
                </c:tx>
                <c:spPr>
                  <a:ln w="9525" cap="rnd">
                    <a:solidFill>
                      <a:schemeClr val="accent2"/>
                    </a:solidFill>
                    <a:round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2">
                            <a:shade val="51000"/>
                            <a:satMod val="130000"/>
                          </a:schemeClr>
                        </a:gs>
                        <a:gs pos="80000">
                          <a:schemeClr val="accent2">
                            <a:shade val="93000"/>
                            <a:satMod val="130000"/>
                          </a:schemeClr>
                        </a:gs>
                        <a:gs pos="100000">
                          <a:schemeClr val="accent2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 w="9525" cap="rnd">
                      <a:solidFill>
                        <a:schemeClr val="accent2"/>
                      </a:solidFill>
                      <a:round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:spPr>
                </c:marker>
                <c:trendline>
                  <c:spPr>
                    <a:ln w="19050" cap="rnd">
                      <a:solidFill>
                        <a:schemeClr val="accent2"/>
                      </a:solidFill>
                      <a:prstDash val="sysDash"/>
                    </a:ln>
                    <a:effectLst/>
                  </c:spPr>
                  <c:trendlineType val="linear"/>
                  <c:forward val="2"/>
                  <c:dispRSqr val="0"/>
                  <c:dispEq val="0"/>
                </c:trendline>
                <c:xVal>
                  <c:numRef>
                    <c:extLst>
                      <c:ext uri="{02D57815-91ED-43cb-92C2-25804820EDAC}">
                        <c15:formulaRef>
                          <c15:sqref>Graphs4!$B$9:$B$25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Graphs4!$D$9:$D$25</c15:sqref>
                        </c15:formulaRef>
                      </c:ext>
                    </c:extLst>
                    <c:numCache>
                      <c:formatCode>0.0000</c:formatCode>
                      <c:ptCount val="17"/>
                      <c:pt idx="0">
                        <c:v>11.277004778011914</c:v>
                      </c:pt>
                      <c:pt idx="1">
                        <c:v>13.58393515652768</c:v>
                      </c:pt>
                      <c:pt idx="2">
                        <c:v>14.415260420813894</c:v>
                      </c:pt>
                      <c:pt idx="3">
                        <c:v>10.31202031415812</c:v>
                      </c:pt>
                      <c:pt idx="4">
                        <c:v>13.807188368313877</c:v>
                      </c:pt>
                      <c:pt idx="5">
                        <c:v>7.0305464625657708</c:v>
                      </c:pt>
                      <c:pt idx="6">
                        <c:v>15.620883898789939</c:v>
                      </c:pt>
                      <c:pt idx="7">
                        <c:v>3.7587423933338582</c:v>
                      </c:pt>
                      <c:pt idx="8">
                        <c:v>13.497385824807576</c:v>
                      </c:pt>
                      <c:pt idx="9">
                        <c:v>7.9376449805338272</c:v>
                      </c:pt>
                      <c:pt idx="10">
                        <c:v>10.275801359541118</c:v>
                      </c:pt>
                      <c:pt idx="11">
                        <c:v>13.260517665724254</c:v>
                      </c:pt>
                      <c:pt idx="12">
                        <c:v>4.0061194313304647</c:v>
                      </c:pt>
                      <c:pt idx="13">
                        <c:v>20.364848802237145</c:v>
                      </c:pt>
                      <c:pt idx="14">
                        <c:v>8.9961501597188835</c:v>
                      </c:pt>
                      <c:pt idx="15">
                        <c:v>10.430488790980563</c:v>
                      </c:pt>
                      <c:pt idx="16">
                        <c:v>13.333422295392193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3-8BF5-478A-82C5-24DD1B4F41BA}"/>
                  </c:ext>
                </c:extLst>
              </c15:ser>
            </c15:filteredScatterSeries>
            <c15:filteredScatte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Graphs4!$E$8</c15:sqref>
                        </c15:formulaRef>
                      </c:ext>
                    </c:extLst>
                    <c:strCache>
                      <c:ptCount val="1"/>
                      <c:pt idx="0">
                        <c:v>1-3BUTADIENE</c:v>
                      </c:pt>
                    </c:strCache>
                  </c:strRef>
                </c:tx>
                <c:spPr>
                  <a:ln w="9525" cap="rnd">
                    <a:solidFill>
                      <a:schemeClr val="accent3"/>
                    </a:solidFill>
                    <a:round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3">
                            <a:shade val="51000"/>
                            <a:satMod val="130000"/>
                          </a:schemeClr>
                        </a:gs>
                        <a:gs pos="80000">
                          <a:schemeClr val="accent3">
                            <a:shade val="93000"/>
                            <a:satMod val="130000"/>
                          </a:schemeClr>
                        </a:gs>
                        <a:gs pos="100000">
                          <a:schemeClr val="accent3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 w="9525" cap="rnd">
                      <a:solidFill>
                        <a:schemeClr val="accent3"/>
                      </a:solidFill>
                      <a:round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:spPr>
                </c:marker>
                <c:trendline>
                  <c:spPr>
                    <a:ln w="19050" cap="rnd">
                      <a:solidFill>
                        <a:schemeClr val="accent3"/>
                      </a:solidFill>
                      <a:prstDash val="sysDash"/>
                    </a:ln>
                    <a:effectLst/>
                  </c:spPr>
                  <c:trendlineType val="linear"/>
                  <c:forward val="2"/>
                  <c:dispRSqr val="0"/>
                  <c:dispEq val="0"/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Graphs4!$B$9:$B$24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Graphs4!$E$9:$E$24</c15:sqref>
                        </c15:formulaRef>
                      </c:ext>
                    </c:extLst>
                    <c:numCache>
                      <c:formatCode>0.0000</c:formatCode>
                      <c:ptCount val="16"/>
                      <c:pt idx="0">
                        <c:v>1.3514401333872519</c:v>
                      </c:pt>
                      <c:pt idx="1">
                        <c:v>1.6137225587211432</c:v>
                      </c:pt>
                      <c:pt idx="2">
                        <c:v>1.8988943480352301</c:v>
                      </c:pt>
                      <c:pt idx="3">
                        <c:v>0.85444978551694328</c:v>
                      </c:pt>
                      <c:pt idx="4">
                        <c:v>2.1097595218835123</c:v>
                      </c:pt>
                      <c:pt idx="5">
                        <c:v>0.38198492359666331</c:v>
                      </c:pt>
                      <c:pt idx="6">
                        <c:v>1.8808353723449533</c:v>
                      </c:pt>
                      <c:pt idx="7">
                        <c:v>4.2153635183073412E-2</c:v>
                      </c:pt>
                      <c:pt idx="8">
                        <c:v>1.7313380451585754</c:v>
                      </c:pt>
                      <c:pt idx="9">
                        <c:v>0.55787034007389913</c:v>
                      </c:pt>
                      <c:pt idx="10">
                        <c:v>1.0526715890788172</c:v>
                      </c:pt>
                      <c:pt idx="11">
                        <c:v>0.91426201585703537</c:v>
                      </c:pt>
                      <c:pt idx="12">
                        <c:v>1.4005489891609386</c:v>
                      </c:pt>
                      <c:pt idx="13">
                        <c:v>0.50119892270453748</c:v>
                      </c:pt>
                      <c:pt idx="14">
                        <c:v>1.1490087229385639</c:v>
                      </c:pt>
                      <c:pt idx="15">
                        <c:v>0.73506500855952017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5-8BF5-478A-82C5-24DD1B4F41BA}"/>
                  </c:ext>
                </c:extLst>
              </c15:ser>
            </c15:filteredScatterSeries>
            <c15:filteredScatte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Graphs4!$F$8</c15:sqref>
                        </c15:formulaRef>
                      </c:ext>
                    </c:extLst>
                    <c:strCache>
                      <c:ptCount val="1"/>
                      <c:pt idx="0">
                        <c:v>CARBON TETRACHLORIDE</c:v>
                      </c:pt>
                    </c:strCache>
                  </c:strRef>
                </c:tx>
                <c:spPr>
                  <a:ln w="9525" cap="rnd">
                    <a:solidFill>
                      <a:schemeClr val="accent4"/>
                    </a:solidFill>
                    <a:round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4">
                            <a:shade val="51000"/>
                            <a:satMod val="130000"/>
                          </a:schemeClr>
                        </a:gs>
                        <a:gs pos="80000">
                          <a:schemeClr val="accent4">
                            <a:shade val="93000"/>
                            <a:satMod val="130000"/>
                          </a:schemeClr>
                        </a:gs>
                        <a:gs pos="100000">
                          <a:schemeClr val="accent4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 w="9525" cap="rnd">
                      <a:solidFill>
                        <a:schemeClr val="accent4"/>
                      </a:solidFill>
                      <a:round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:spPr>
                </c:marker>
                <c:trendline>
                  <c:spPr>
                    <a:ln w="19050" cap="rnd">
                      <a:solidFill>
                        <a:schemeClr val="accent4"/>
                      </a:solidFill>
                      <a:prstDash val="sysDash"/>
                    </a:ln>
                    <a:effectLst/>
                  </c:spPr>
                  <c:trendlineType val="linear"/>
                  <c:forward val="2"/>
                  <c:dispRSqr val="0"/>
                  <c:dispEq val="0"/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Graphs4!$B$9:$B$24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Graphs4!$F$9:$F$24</c15:sqref>
                        </c15:formulaRef>
                      </c:ext>
                    </c:extLst>
                    <c:numCache>
                      <c:formatCode>0.0000</c:formatCode>
                      <c:ptCount val="16"/>
                      <c:pt idx="0">
                        <c:v>8.2946093772238605</c:v>
                      </c:pt>
                      <c:pt idx="1">
                        <c:v>8.1210592894737186</c:v>
                      </c:pt>
                      <c:pt idx="2">
                        <c:v>8.3497552007567908</c:v>
                      </c:pt>
                      <c:pt idx="3">
                        <c:v>8.3282202370735483</c:v>
                      </c:pt>
                      <c:pt idx="4">
                        <c:v>8.3146940913872349</c:v>
                      </c:pt>
                      <c:pt idx="5">
                        <c:v>8.7078877091605698</c:v>
                      </c:pt>
                      <c:pt idx="6">
                        <c:v>8.7628158816127488</c:v>
                      </c:pt>
                      <c:pt idx="7">
                        <c:v>7.3863158023723887</c:v>
                      </c:pt>
                      <c:pt idx="8">
                        <c:v>7.7433505586486948</c:v>
                      </c:pt>
                      <c:pt idx="9">
                        <c:v>8.1938412996964409</c:v>
                      </c:pt>
                      <c:pt idx="10">
                        <c:v>7.8678259195646394</c:v>
                      </c:pt>
                      <c:pt idx="11">
                        <c:v>7.8783112359776162</c:v>
                      </c:pt>
                      <c:pt idx="12">
                        <c:v>8.0879944058779412</c:v>
                      </c:pt>
                      <c:pt idx="13">
                        <c:v>7.3623086166513669</c:v>
                      </c:pt>
                      <c:pt idx="14">
                        <c:v>7.2602853335389401</c:v>
                      </c:pt>
                      <c:pt idx="15">
                        <c:v>8.2639843555791632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7-8BF5-478A-82C5-24DD1B4F41BA}"/>
                  </c:ext>
                </c:extLst>
              </c15:ser>
            </c15:filteredScatterSeries>
            <c15:filteredScatte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Graphs4!$G$8</c15:sqref>
                        </c15:formulaRef>
                      </c:ext>
                    </c:extLst>
                    <c:strCache>
                      <c:ptCount val="1"/>
                      <c:pt idx="0">
                        <c:v>FORMALDEHYDE</c:v>
                      </c:pt>
                    </c:strCache>
                  </c:strRef>
                </c:tx>
                <c:spPr>
                  <a:ln w="9525" cap="rnd">
                    <a:solidFill>
                      <a:srgbClr val="FFFF00"/>
                    </a:solidFill>
                    <a:round/>
                  </a:ln>
                  <a:effectLst>
                    <a:outerShdw blurRad="40000" dist="23000" dir="5400000" rotWithShape="0">
                      <a:schemeClr val="tx1">
                        <a:alpha val="35000"/>
                      </a:schemeClr>
                    </a:outerShdw>
                  </a:effectLst>
                </c:spPr>
                <c:marker>
                  <c:symbol val="circle"/>
                  <c:size val="6"/>
                  <c:spPr>
                    <a:solidFill>
                      <a:srgbClr val="FFC000"/>
                    </a:solidFill>
                    <a:ln w="9525" cap="rnd">
                      <a:solidFill>
                        <a:schemeClr val="accent5"/>
                      </a:solidFill>
                      <a:round/>
                    </a:ln>
                    <a:effectLst>
                      <a:outerShdw blurRad="40000" dist="23000" dir="5400000" rotWithShape="0">
                        <a:schemeClr val="tx1">
                          <a:alpha val="35000"/>
                        </a:scheme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63500" h="25400"/>
                    </a:sp3d>
                  </c:spPr>
                </c:marker>
                <c:trendline>
                  <c:spPr>
                    <a:ln w="19050" cap="rnd">
                      <a:solidFill>
                        <a:srgbClr val="FFFF00"/>
                      </a:solidFill>
                      <a:prstDash val="sysDash"/>
                    </a:ln>
                    <a:effectLst/>
                  </c:spPr>
                  <c:trendlineType val="linear"/>
                  <c:forward val="2"/>
                  <c:dispRSqr val="0"/>
                  <c:dispEq val="0"/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Graphs4!$B$9:$B$20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Graphs4!$G$9:$G$20</c15:sqref>
                        </c15:formulaRef>
                      </c:ext>
                    </c:extLst>
                    <c:numCache>
                      <c:formatCode>0.0000</c:formatCode>
                      <c:ptCount val="12"/>
                      <c:pt idx="0">
                        <c:v>58.409385778618429</c:v>
                      </c:pt>
                      <c:pt idx="1">
                        <c:v>30.638691186068574</c:v>
                      </c:pt>
                      <c:pt idx="2">
                        <c:v>60.480016460965643</c:v>
                      </c:pt>
                      <c:pt idx="3">
                        <c:v>17.800084032551666</c:v>
                      </c:pt>
                      <c:pt idx="4">
                        <c:v>24.696618670149139</c:v>
                      </c:pt>
                      <c:pt idx="5">
                        <c:v>40.285067005916588</c:v>
                      </c:pt>
                      <c:pt idx="6">
                        <c:v>60.909954481883773</c:v>
                      </c:pt>
                      <c:pt idx="7">
                        <c:v>29.537316861228788</c:v>
                      </c:pt>
                      <c:pt idx="8">
                        <c:v>58.430061387138728</c:v>
                      </c:pt>
                      <c:pt idx="9">
                        <c:v>41.2445050497981</c:v>
                      </c:pt>
                      <c:pt idx="10">
                        <c:v>45.781857630821676</c:v>
                      </c:pt>
                      <c:pt idx="11">
                        <c:v>39.519640784220343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9-8BF5-478A-82C5-24DD1B4F41BA}"/>
                  </c:ext>
                </c:extLst>
              </c15:ser>
            </c15:filteredScatterSeries>
          </c:ext>
        </c:extLst>
      </c:scatterChart>
      <c:valAx>
        <c:axId val="5982670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 b="1"/>
                  <a:t>LOCATIONS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269640"/>
        <c:crosses val="autoZero"/>
        <c:crossBetween val="midCat"/>
      </c:valAx>
      <c:valAx>
        <c:axId val="5982696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cap="all" baseline="0">
                    <a:solidFill>
                      <a:sysClr val="window" lastClr="FFFFFF">
                        <a:lumMod val="7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000" b="1" i="0" baseline="0">
                    <a:effectLst/>
                  </a:rPr>
                  <a:t>CONCENTRATION (µg/m3)</a:t>
                </a:r>
                <a:endParaRPr lang="en-GB" sz="1000">
                  <a:effectLst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>
                    <a:solidFill>
                      <a:sysClr val="window" lastClr="FFFFFF">
                        <a:lumMod val="75000"/>
                      </a:sysClr>
                    </a:solidFill>
                  </a:defRPr>
                </a:pPr>
                <a:endParaRPr lang="en-GB" sz="10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1" i="0" u="none" strike="noStrike" kern="1200" cap="all" baseline="0">
                  <a:solidFill>
                    <a:sysClr val="window" lastClr="FFFFFF">
                      <a:lumMod val="7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2670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6">
        <a:lumMod val="7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AIR TOXICS</a:t>
            </a:r>
            <a:r>
              <a:rPr lang="en-US" baseline="0"/>
              <a:t> RELEASED AND MEASURED BY 20 STATIONS BETWEEN 2005-2018</a:t>
            </a:r>
            <a:r>
              <a:rPr lang="en-US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1"/>
          <c:order val="1"/>
          <c:tx>
            <c:strRef>
              <c:f>Graphs4!$D$8</c:f>
              <c:strCache>
                <c:ptCount val="1"/>
                <c:pt idx="0">
                  <c:v>BENZENE</c:v>
                </c:pt>
              </c:strCache>
            </c:strRef>
          </c:tx>
          <c:spPr>
            <a:ln w="9525" cap="rnd">
              <a:solidFill>
                <a:schemeClr val="accent2">
                  <a:lumMod val="750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80000">
                    <a:schemeClr val="accent2">
                      <a:lumMod val="75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trendline>
            <c:spPr>
              <a:ln w="19050" cap="rnd">
                <a:solidFill>
                  <a:schemeClr val="accent2">
                    <a:lumMod val="75000"/>
                  </a:schemeClr>
                </a:solidFill>
                <a:prstDash val="sysDash"/>
              </a:ln>
              <a:effectLst/>
            </c:spPr>
            <c:trendlineType val="linear"/>
            <c:forward val="2"/>
            <c:dispRSqr val="0"/>
            <c:dispEq val="0"/>
          </c:trendline>
          <c:xVal>
            <c:numRef>
              <c:f>Graphs4!$B$9:$B$25</c:f>
              <c:numCache>
                <c:formatCode>General</c:formatCode>
                <c:ptCount val="1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</c:numCache>
            </c:numRef>
          </c:xVal>
          <c:yVal>
            <c:numRef>
              <c:f>Graphs4!$D$9:$D$25</c:f>
              <c:numCache>
                <c:formatCode>0.0000</c:formatCode>
                <c:ptCount val="17"/>
                <c:pt idx="0">
                  <c:v>11.277004778011914</c:v>
                </c:pt>
                <c:pt idx="1">
                  <c:v>13.58393515652768</c:v>
                </c:pt>
                <c:pt idx="2">
                  <c:v>14.415260420813894</c:v>
                </c:pt>
                <c:pt idx="3">
                  <c:v>10.31202031415812</c:v>
                </c:pt>
                <c:pt idx="4">
                  <c:v>13.807188368313877</c:v>
                </c:pt>
                <c:pt idx="5">
                  <c:v>7.0305464625657708</c:v>
                </c:pt>
                <c:pt idx="6">
                  <c:v>15.620883898789939</c:v>
                </c:pt>
                <c:pt idx="7">
                  <c:v>3.7587423933338582</c:v>
                </c:pt>
                <c:pt idx="8">
                  <c:v>13.497385824807576</c:v>
                </c:pt>
                <c:pt idx="9">
                  <c:v>7.9376449805338272</c:v>
                </c:pt>
                <c:pt idx="10">
                  <c:v>10.275801359541118</c:v>
                </c:pt>
                <c:pt idx="11">
                  <c:v>13.260517665724254</c:v>
                </c:pt>
                <c:pt idx="12">
                  <c:v>4.0061194313304647</c:v>
                </c:pt>
                <c:pt idx="13">
                  <c:v>20.364848802237145</c:v>
                </c:pt>
                <c:pt idx="14">
                  <c:v>8.9961501597188835</c:v>
                </c:pt>
                <c:pt idx="15">
                  <c:v>10.430488790980563</c:v>
                </c:pt>
                <c:pt idx="16">
                  <c:v>13.333422295392193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1F1-4388-903E-83612BC006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8267016"/>
        <c:axId val="598269640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Graphs4!$C$8</c15:sqref>
                        </c15:formulaRef>
                      </c:ext>
                    </c:extLst>
                    <c:strCache>
                      <c:ptCount val="1"/>
                      <c:pt idx="0">
                        <c:v>ACETALDEHYDE</c:v>
                      </c:pt>
                    </c:strCache>
                  </c:strRef>
                </c:tx>
                <c:spPr>
                  <a:ln w="9525" cap="rnd">
                    <a:solidFill>
                      <a:schemeClr val="accent1"/>
                    </a:solidFill>
                    <a:round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1">
                            <a:shade val="51000"/>
                            <a:satMod val="130000"/>
                          </a:schemeClr>
                        </a:gs>
                        <a:gs pos="80000">
                          <a:schemeClr val="accent1">
                            <a:shade val="93000"/>
                            <a:satMod val="130000"/>
                          </a:schemeClr>
                        </a:gs>
                        <a:gs pos="100000">
                          <a:schemeClr val="accent1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 w="9525" cap="rnd">
                      <a:solidFill>
                        <a:schemeClr val="accent1"/>
                      </a:solidFill>
                      <a:round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:spPr>
                </c:marker>
                <c:trendline>
                  <c:spPr>
                    <a:ln w="19050" cap="rnd">
                      <a:solidFill>
                        <a:schemeClr val="accent1"/>
                      </a:solidFill>
                      <a:prstDash val="sysDash"/>
                    </a:ln>
                    <a:effectLst/>
                  </c:spPr>
                  <c:trendlineType val="linear"/>
                  <c:forward val="2"/>
                  <c:dispRSqr val="0"/>
                  <c:dispEq val="0"/>
                </c:trendline>
                <c:xVal>
                  <c:numRef>
                    <c:extLst>
                      <c:ext uri="{02D57815-91ED-43cb-92C2-25804820EDAC}">
                        <c15:formulaRef>
                          <c15:sqref>Graphs4!$B$9:$B$21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Graphs4!$C$9:$C$21</c15:sqref>
                        </c15:formulaRef>
                      </c:ext>
                    </c:extLst>
                    <c:numCache>
                      <c:formatCode>0.0000</c:formatCode>
                      <c:ptCount val="13"/>
                      <c:pt idx="0">
                        <c:v>12.730245584841258</c:v>
                      </c:pt>
                      <c:pt idx="1">
                        <c:v>14.925169846512381</c:v>
                      </c:pt>
                      <c:pt idx="2">
                        <c:v>18.66775469235829</c:v>
                      </c:pt>
                      <c:pt idx="3">
                        <c:v>46.53392104495633</c:v>
                      </c:pt>
                      <c:pt idx="4">
                        <c:v>8.3602242992858429</c:v>
                      </c:pt>
                      <c:pt idx="5">
                        <c:v>13.603721791312076</c:v>
                      </c:pt>
                      <c:pt idx="6">
                        <c:v>22.344331113852519</c:v>
                      </c:pt>
                      <c:pt idx="7">
                        <c:v>23.192424364935267</c:v>
                      </c:pt>
                      <c:pt idx="8">
                        <c:v>21.387448391726927</c:v>
                      </c:pt>
                      <c:pt idx="9">
                        <c:v>22.596477010186877</c:v>
                      </c:pt>
                      <c:pt idx="10">
                        <c:v>27.698435003050541</c:v>
                      </c:pt>
                      <c:pt idx="11">
                        <c:v>22.995891627875164</c:v>
                      </c:pt>
                      <c:pt idx="12">
                        <c:v>22.34905279382447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3-A1F1-4388-903E-83612BC0060B}"/>
                  </c:ext>
                </c:extLst>
              </c15:ser>
            </c15:filteredScatterSeries>
            <c15:filteredScatte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Graphs4!$E$8</c15:sqref>
                        </c15:formulaRef>
                      </c:ext>
                    </c:extLst>
                    <c:strCache>
                      <c:ptCount val="1"/>
                      <c:pt idx="0">
                        <c:v>1-3BUTADIENE</c:v>
                      </c:pt>
                    </c:strCache>
                  </c:strRef>
                </c:tx>
                <c:spPr>
                  <a:ln w="9525" cap="rnd">
                    <a:solidFill>
                      <a:schemeClr val="accent3"/>
                    </a:solidFill>
                    <a:round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3">
                            <a:shade val="51000"/>
                            <a:satMod val="130000"/>
                          </a:schemeClr>
                        </a:gs>
                        <a:gs pos="80000">
                          <a:schemeClr val="accent3">
                            <a:shade val="93000"/>
                            <a:satMod val="130000"/>
                          </a:schemeClr>
                        </a:gs>
                        <a:gs pos="100000">
                          <a:schemeClr val="accent3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 w="9525" cap="rnd">
                      <a:solidFill>
                        <a:schemeClr val="accent3"/>
                      </a:solidFill>
                      <a:round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:spPr>
                </c:marker>
                <c:trendline>
                  <c:spPr>
                    <a:ln w="19050" cap="rnd">
                      <a:solidFill>
                        <a:schemeClr val="accent3"/>
                      </a:solidFill>
                      <a:prstDash val="sysDash"/>
                    </a:ln>
                    <a:effectLst/>
                  </c:spPr>
                  <c:trendlineType val="linear"/>
                  <c:forward val="2"/>
                  <c:dispRSqr val="0"/>
                  <c:dispEq val="0"/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Graphs4!$B$9:$B$24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Graphs4!$E$9:$E$24</c15:sqref>
                        </c15:formulaRef>
                      </c:ext>
                    </c:extLst>
                    <c:numCache>
                      <c:formatCode>0.0000</c:formatCode>
                      <c:ptCount val="16"/>
                      <c:pt idx="0">
                        <c:v>1.3514401333872519</c:v>
                      </c:pt>
                      <c:pt idx="1">
                        <c:v>1.6137225587211432</c:v>
                      </c:pt>
                      <c:pt idx="2">
                        <c:v>1.8988943480352301</c:v>
                      </c:pt>
                      <c:pt idx="3">
                        <c:v>0.85444978551694328</c:v>
                      </c:pt>
                      <c:pt idx="4">
                        <c:v>2.1097595218835123</c:v>
                      </c:pt>
                      <c:pt idx="5">
                        <c:v>0.38198492359666331</c:v>
                      </c:pt>
                      <c:pt idx="6">
                        <c:v>1.8808353723449533</c:v>
                      </c:pt>
                      <c:pt idx="7">
                        <c:v>4.2153635183073412E-2</c:v>
                      </c:pt>
                      <c:pt idx="8">
                        <c:v>1.7313380451585754</c:v>
                      </c:pt>
                      <c:pt idx="9">
                        <c:v>0.55787034007389913</c:v>
                      </c:pt>
                      <c:pt idx="10">
                        <c:v>1.0526715890788172</c:v>
                      </c:pt>
                      <c:pt idx="11">
                        <c:v>0.91426201585703537</c:v>
                      </c:pt>
                      <c:pt idx="12">
                        <c:v>1.4005489891609386</c:v>
                      </c:pt>
                      <c:pt idx="13">
                        <c:v>0.50119892270453748</c:v>
                      </c:pt>
                      <c:pt idx="14">
                        <c:v>1.1490087229385639</c:v>
                      </c:pt>
                      <c:pt idx="15">
                        <c:v>0.73506500855952017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5-A1F1-4388-903E-83612BC0060B}"/>
                  </c:ext>
                </c:extLst>
              </c15:ser>
            </c15:filteredScatterSeries>
            <c15:filteredScatte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Graphs4!$F$8</c15:sqref>
                        </c15:formulaRef>
                      </c:ext>
                    </c:extLst>
                    <c:strCache>
                      <c:ptCount val="1"/>
                      <c:pt idx="0">
                        <c:v>CARBON TETRACHLORIDE</c:v>
                      </c:pt>
                    </c:strCache>
                  </c:strRef>
                </c:tx>
                <c:spPr>
                  <a:ln w="9525" cap="rnd">
                    <a:solidFill>
                      <a:schemeClr val="accent4"/>
                    </a:solidFill>
                    <a:round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4">
                            <a:shade val="51000"/>
                            <a:satMod val="130000"/>
                          </a:schemeClr>
                        </a:gs>
                        <a:gs pos="80000">
                          <a:schemeClr val="accent4">
                            <a:shade val="93000"/>
                            <a:satMod val="130000"/>
                          </a:schemeClr>
                        </a:gs>
                        <a:gs pos="100000">
                          <a:schemeClr val="accent4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 w="9525" cap="rnd">
                      <a:solidFill>
                        <a:schemeClr val="accent4"/>
                      </a:solidFill>
                      <a:round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:spPr>
                </c:marker>
                <c:trendline>
                  <c:spPr>
                    <a:ln w="19050" cap="rnd">
                      <a:solidFill>
                        <a:schemeClr val="accent4"/>
                      </a:solidFill>
                      <a:prstDash val="sysDash"/>
                    </a:ln>
                    <a:effectLst/>
                  </c:spPr>
                  <c:trendlineType val="linear"/>
                  <c:forward val="2"/>
                  <c:dispRSqr val="0"/>
                  <c:dispEq val="0"/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Graphs4!$B$9:$B$24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Graphs4!$F$9:$F$24</c15:sqref>
                        </c15:formulaRef>
                      </c:ext>
                    </c:extLst>
                    <c:numCache>
                      <c:formatCode>0.0000</c:formatCode>
                      <c:ptCount val="16"/>
                      <c:pt idx="0">
                        <c:v>8.2946093772238605</c:v>
                      </c:pt>
                      <c:pt idx="1">
                        <c:v>8.1210592894737186</c:v>
                      </c:pt>
                      <c:pt idx="2">
                        <c:v>8.3497552007567908</c:v>
                      </c:pt>
                      <c:pt idx="3">
                        <c:v>8.3282202370735483</c:v>
                      </c:pt>
                      <c:pt idx="4">
                        <c:v>8.3146940913872349</c:v>
                      </c:pt>
                      <c:pt idx="5">
                        <c:v>8.7078877091605698</c:v>
                      </c:pt>
                      <c:pt idx="6">
                        <c:v>8.7628158816127488</c:v>
                      </c:pt>
                      <c:pt idx="7">
                        <c:v>7.3863158023723887</c:v>
                      </c:pt>
                      <c:pt idx="8">
                        <c:v>7.7433505586486948</c:v>
                      </c:pt>
                      <c:pt idx="9">
                        <c:v>8.1938412996964409</c:v>
                      </c:pt>
                      <c:pt idx="10">
                        <c:v>7.8678259195646394</c:v>
                      </c:pt>
                      <c:pt idx="11">
                        <c:v>7.8783112359776162</c:v>
                      </c:pt>
                      <c:pt idx="12">
                        <c:v>8.0879944058779412</c:v>
                      </c:pt>
                      <c:pt idx="13">
                        <c:v>7.3623086166513669</c:v>
                      </c:pt>
                      <c:pt idx="14">
                        <c:v>7.2602853335389401</c:v>
                      </c:pt>
                      <c:pt idx="15">
                        <c:v>8.2639843555791632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7-A1F1-4388-903E-83612BC0060B}"/>
                  </c:ext>
                </c:extLst>
              </c15:ser>
            </c15:filteredScatterSeries>
            <c15:filteredScatte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Graphs4!$G$8</c15:sqref>
                        </c15:formulaRef>
                      </c:ext>
                    </c:extLst>
                    <c:strCache>
                      <c:ptCount val="1"/>
                      <c:pt idx="0">
                        <c:v>FORMALDEHYDE</c:v>
                      </c:pt>
                    </c:strCache>
                  </c:strRef>
                </c:tx>
                <c:spPr>
                  <a:ln w="9525" cap="rnd">
                    <a:solidFill>
                      <a:srgbClr val="FFFF00"/>
                    </a:solidFill>
                    <a:round/>
                  </a:ln>
                  <a:effectLst>
                    <a:outerShdw blurRad="40000" dist="23000" dir="5400000" rotWithShape="0">
                      <a:schemeClr val="tx1">
                        <a:alpha val="35000"/>
                      </a:schemeClr>
                    </a:outerShdw>
                  </a:effectLst>
                </c:spPr>
                <c:marker>
                  <c:symbol val="circle"/>
                  <c:size val="6"/>
                  <c:spPr>
                    <a:solidFill>
                      <a:srgbClr val="FFC000"/>
                    </a:solidFill>
                    <a:ln w="9525" cap="rnd">
                      <a:solidFill>
                        <a:schemeClr val="accent5"/>
                      </a:solidFill>
                      <a:round/>
                    </a:ln>
                    <a:effectLst>
                      <a:outerShdw blurRad="40000" dist="23000" dir="5400000" rotWithShape="0">
                        <a:schemeClr val="tx1">
                          <a:alpha val="35000"/>
                        </a:scheme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63500" h="25400"/>
                    </a:sp3d>
                  </c:spPr>
                </c:marker>
                <c:trendline>
                  <c:spPr>
                    <a:ln w="19050" cap="rnd">
                      <a:solidFill>
                        <a:srgbClr val="FFFF00"/>
                      </a:solidFill>
                      <a:prstDash val="sysDash"/>
                    </a:ln>
                    <a:effectLst/>
                  </c:spPr>
                  <c:trendlineType val="linear"/>
                  <c:forward val="2"/>
                  <c:dispRSqr val="0"/>
                  <c:dispEq val="0"/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Graphs4!$B$9:$B$20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Graphs4!$G$9:$G$20</c15:sqref>
                        </c15:formulaRef>
                      </c:ext>
                    </c:extLst>
                    <c:numCache>
                      <c:formatCode>0.0000</c:formatCode>
                      <c:ptCount val="12"/>
                      <c:pt idx="0">
                        <c:v>58.409385778618429</c:v>
                      </c:pt>
                      <c:pt idx="1">
                        <c:v>30.638691186068574</c:v>
                      </c:pt>
                      <c:pt idx="2">
                        <c:v>60.480016460965643</c:v>
                      </c:pt>
                      <c:pt idx="3">
                        <c:v>17.800084032551666</c:v>
                      </c:pt>
                      <c:pt idx="4">
                        <c:v>24.696618670149139</c:v>
                      </c:pt>
                      <c:pt idx="5">
                        <c:v>40.285067005916588</c:v>
                      </c:pt>
                      <c:pt idx="6">
                        <c:v>60.909954481883773</c:v>
                      </c:pt>
                      <c:pt idx="7">
                        <c:v>29.537316861228788</c:v>
                      </c:pt>
                      <c:pt idx="8">
                        <c:v>58.430061387138728</c:v>
                      </c:pt>
                      <c:pt idx="9">
                        <c:v>41.2445050497981</c:v>
                      </c:pt>
                      <c:pt idx="10">
                        <c:v>45.781857630821676</c:v>
                      </c:pt>
                      <c:pt idx="11">
                        <c:v>39.519640784220343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9-A1F1-4388-903E-83612BC0060B}"/>
                  </c:ext>
                </c:extLst>
              </c15:ser>
            </c15:filteredScatterSeries>
          </c:ext>
        </c:extLst>
      </c:scatterChart>
      <c:valAx>
        <c:axId val="5982670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 b="1"/>
                  <a:t>LOCATIONS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269640"/>
        <c:crosses val="autoZero"/>
        <c:crossBetween val="midCat"/>
      </c:valAx>
      <c:valAx>
        <c:axId val="5982696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cap="all" baseline="0">
                    <a:solidFill>
                      <a:sysClr val="window" lastClr="FFFFFF">
                        <a:lumMod val="7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000" b="1" i="0" baseline="0">
                    <a:effectLst/>
                  </a:rPr>
                  <a:t>CONCENTRATION (µg/m3)</a:t>
                </a:r>
                <a:endParaRPr lang="en-GB" sz="1000">
                  <a:effectLst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>
                    <a:solidFill>
                      <a:sysClr val="window" lastClr="FFFFFF">
                        <a:lumMod val="75000"/>
                      </a:sysClr>
                    </a:solidFill>
                  </a:defRPr>
                </a:pPr>
                <a:endParaRPr lang="en-GB" sz="10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1" i="0" u="none" strike="noStrike" kern="1200" cap="all" baseline="0">
                  <a:solidFill>
                    <a:sysClr val="window" lastClr="FFFFFF">
                      <a:lumMod val="7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2670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6">
        <a:lumMod val="7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AIR TOXICS</a:t>
            </a:r>
            <a:r>
              <a:rPr lang="en-US" baseline="0"/>
              <a:t> RELEASED AND MEASURED BY 20 STATIONS BETWEEN 2005-2018</a:t>
            </a:r>
            <a:r>
              <a:rPr lang="en-US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3"/>
          <c:order val="3"/>
          <c:tx>
            <c:strRef>
              <c:f>Graphs4!$F$8</c:f>
              <c:strCache>
                <c:ptCount val="1"/>
                <c:pt idx="0">
                  <c:v>CARBON TETRACHLORIDE</c:v>
                </c:pt>
              </c:strCache>
            </c:strRef>
          </c:tx>
          <c:spPr>
            <a:ln w="9525" cap="rnd">
              <a:solidFill>
                <a:schemeClr val="accent3">
                  <a:lumMod val="500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4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trendline>
            <c:spPr>
              <a:ln w="19050" cap="rnd">
                <a:solidFill>
                  <a:schemeClr val="accent3">
                    <a:lumMod val="50000"/>
                  </a:schemeClr>
                </a:solidFill>
                <a:prstDash val="sysDash"/>
              </a:ln>
              <a:effectLst/>
            </c:spPr>
            <c:trendlineType val="linear"/>
            <c:forward val="2"/>
            <c:dispRSqr val="0"/>
            <c:dispEq val="0"/>
          </c:trendline>
          <c:xVal>
            <c:numRef>
              <c:f>Graphs4!$B$9:$B$24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xVal>
          <c:yVal>
            <c:numRef>
              <c:f>Graphs4!$F$9:$F$24</c:f>
              <c:numCache>
                <c:formatCode>0.0000</c:formatCode>
                <c:ptCount val="16"/>
                <c:pt idx="0">
                  <c:v>8.2946093772238605</c:v>
                </c:pt>
                <c:pt idx="1">
                  <c:v>8.1210592894737186</c:v>
                </c:pt>
                <c:pt idx="2">
                  <c:v>8.3497552007567908</c:v>
                </c:pt>
                <c:pt idx="3">
                  <c:v>8.3282202370735483</c:v>
                </c:pt>
                <c:pt idx="4">
                  <c:v>8.3146940913872349</c:v>
                </c:pt>
                <c:pt idx="5">
                  <c:v>8.7078877091605698</c:v>
                </c:pt>
                <c:pt idx="6">
                  <c:v>8.7628158816127488</c:v>
                </c:pt>
                <c:pt idx="7">
                  <c:v>7.3863158023723887</c:v>
                </c:pt>
                <c:pt idx="8">
                  <c:v>7.7433505586486948</c:v>
                </c:pt>
                <c:pt idx="9">
                  <c:v>8.1938412996964409</c:v>
                </c:pt>
                <c:pt idx="10">
                  <c:v>7.8678259195646394</c:v>
                </c:pt>
                <c:pt idx="11">
                  <c:v>7.8783112359776162</c:v>
                </c:pt>
                <c:pt idx="12">
                  <c:v>8.0879944058779412</c:v>
                </c:pt>
                <c:pt idx="13">
                  <c:v>7.3623086166513669</c:v>
                </c:pt>
                <c:pt idx="14">
                  <c:v>7.2602853335389401</c:v>
                </c:pt>
                <c:pt idx="15">
                  <c:v>8.2639843555791632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2BB-4230-B24E-16AF68F86B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8267016"/>
        <c:axId val="598269640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Graphs4!$C$8</c15:sqref>
                        </c15:formulaRef>
                      </c:ext>
                    </c:extLst>
                    <c:strCache>
                      <c:ptCount val="1"/>
                      <c:pt idx="0">
                        <c:v>ACETALDEHYDE</c:v>
                      </c:pt>
                    </c:strCache>
                  </c:strRef>
                </c:tx>
                <c:spPr>
                  <a:ln w="9525" cap="rnd">
                    <a:solidFill>
                      <a:schemeClr val="accent1"/>
                    </a:solidFill>
                    <a:round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1">
                            <a:shade val="51000"/>
                            <a:satMod val="130000"/>
                          </a:schemeClr>
                        </a:gs>
                        <a:gs pos="80000">
                          <a:schemeClr val="accent1">
                            <a:shade val="93000"/>
                            <a:satMod val="130000"/>
                          </a:schemeClr>
                        </a:gs>
                        <a:gs pos="100000">
                          <a:schemeClr val="accent1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 w="9525" cap="rnd">
                      <a:solidFill>
                        <a:schemeClr val="accent1"/>
                      </a:solidFill>
                      <a:round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:spPr>
                </c:marker>
                <c:trendline>
                  <c:spPr>
                    <a:ln w="19050" cap="rnd">
                      <a:solidFill>
                        <a:schemeClr val="accent1"/>
                      </a:solidFill>
                      <a:prstDash val="sysDash"/>
                    </a:ln>
                    <a:effectLst/>
                  </c:spPr>
                  <c:trendlineType val="linear"/>
                  <c:forward val="2"/>
                  <c:dispRSqr val="0"/>
                  <c:dispEq val="0"/>
                </c:trendline>
                <c:xVal>
                  <c:numRef>
                    <c:extLst>
                      <c:ext uri="{02D57815-91ED-43cb-92C2-25804820EDAC}">
                        <c15:formulaRef>
                          <c15:sqref>Graphs4!$B$9:$B$21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Graphs4!$C$9:$C$21</c15:sqref>
                        </c15:formulaRef>
                      </c:ext>
                    </c:extLst>
                    <c:numCache>
                      <c:formatCode>0.0000</c:formatCode>
                      <c:ptCount val="13"/>
                      <c:pt idx="0">
                        <c:v>12.730245584841258</c:v>
                      </c:pt>
                      <c:pt idx="1">
                        <c:v>14.925169846512381</c:v>
                      </c:pt>
                      <c:pt idx="2">
                        <c:v>18.66775469235829</c:v>
                      </c:pt>
                      <c:pt idx="3">
                        <c:v>46.53392104495633</c:v>
                      </c:pt>
                      <c:pt idx="4">
                        <c:v>8.3602242992858429</c:v>
                      </c:pt>
                      <c:pt idx="5">
                        <c:v>13.603721791312076</c:v>
                      </c:pt>
                      <c:pt idx="6">
                        <c:v>22.344331113852519</c:v>
                      </c:pt>
                      <c:pt idx="7">
                        <c:v>23.192424364935267</c:v>
                      </c:pt>
                      <c:pt idx="8">
                        <c:v>21.387448391726927</c:v>
                      </c:pt>
                      <c:pt idx="9">
                        <c:v>22.596477010186877</c:v>
                      </c:pt>
                      <c:pt idx="10">
                        <c:v>27.698435003050541</c:v>
                      </c:pt>
                      <c:pt idx="11">
                        <c:v>22.995891627875164</c:v>
                      </c:pt>
                      <c:pt idx="12">
                        <c:v>22.34905279382447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3-A2BB-4230-B24E-16AF68F86BB2}"/>
                  </c:ext>
                </c:extLst>
              </c15:ser>
            </c15:filteredScatterSeries>
            <c15:filteredScatte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Graphs4!$D$8</c15:sqref>
                        </c15:formulaRef>
                      </c:ext>
                    </c:extLst>
                    <c:strCache>
                      <c:ptCount val="1"/>
                      <c:pt idx="0">
                        <c:v>BENZENE</c:v>
                      </c:pt>
                    </c:strCache>
                  </c:strRef>
                </c:tx>
                <c:spPr>
                  <a:ln w="9525" cap="rnd">
                    <a:solidFill>
                      <a:schemeClr val="accent2"/>
                    </a:solidFill>
                    <a:round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2">
                            <a:shade val="51000"/>
                            <a:satMod val="130000"/>
                          </a:schemeClr>
                        </a:gs>
                        <a:gs pos="80000">
                          <a:schemeClr val="accent2">
                            <a:shade val="93000"/>
                            <a:satMod val="130000"/>
                          </a:schemeClr>
                        </a:gs>
                        <a:gs pos="100000">
                          <a:schemeClr val="accent2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 w="9525" cap="rnd">
                      <a:solidFill>
                        <a:schemeClr val="accent2"/>
                      </a:solidFill>
                      <a:round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:spPr>
                </c:marker>
                <c:trendline>
                  <c:spPr>
                    <a:ln w="19050" cap="rnd">
                      <a:solidFill>
                        <a:schemeClr val="accent2"/>
                      </a:solidFill>
                      <a:prstDash val="sysDash"/>
                    </a:ln>
                    <a:effectLst/>
                  </c:spPr>
                  <c:trendlineType val="linear"/>
                  <c:forward val="2"/>
                  <c:dispRSqr val="0"/>
                  <c:dispEq val="0"/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Graphs4!$B$9:$B$25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Graphs4!$D$9:$D$25</c15:sqref>
                        </c15:formulaRef>
                      </c:ext>
                    </c:extLst>
                    <c:numCache>
                      <c:formatCode>0.0000</c:formatCode>
                      <c:ptCount val="17"/>
                      <c:pt idx="0">
                        <c:v>11.277004778011914</c:v>
                      </c:pt>
                      <c:pt idx="1">
                        <c:v>13.58393515652768</c:v>
                      </c:pt>
                      <c:pt idx="2">
                        <c:v>14.415260420813894</c:v>
                      </c:pt>
                      <c:pt idx="3">
                        <c:v>10.31202031415812</c:v>
                      </c:pt>
                      <c:pt idx="4">
                        <c:v>13.807188368313877</c:v>
                      </c:pt>
                      <c:pt idx="5">
                        <c:v>7.0305464625657708</c:v>
                      </c:pt>
                      <c:pt idx="6">
                        <c:v>15.620883898789939</c:v>
                      </c:pt>
                      <c:pt idx="7">
                        <c:v>3.7587423933338582</c:v>
                      </c:pt>
                      <c:pt idx="8">
                        <c:v>13.497385824807576</c:v>
                      </c:pt>
                      <c:pt idx="9">
                        <c:v>7.9376449805338272</c:v>
                      </c:pt>
                      <c:pt idx="10">
                        <c:v>10.275801359541118</c:v>
                      </c:pt>
                      <c:pt idx="11">
                        <c:v>13.260517665724254</c:v>
                      </c:pt>
                      <c:pt idx="12">
                        <c:v>4.0061194313304647</c:v>
                      </c:pt>
                      <c:pt idx="13">
                        <c:v>20.364848802237145</c:v>
                      </c:pt>
                      <c:pt idx="14">
                        <c:v>8.9961501597188835</c:v>
                      </c:pt>
                      <c:pt idx="15">
                        <c:v>10.430488790980563</c:v>
                      </c:pt>
                      <c:pt idx="16">
                        <c:v>13.333422295392193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5-A2BB-4230-B24E-16AF68F86BB2}"/>
                  </c:ext>
                </c:extLst>
              </c15:ser>
            </c15:filteredScatterSeries>
            <c15:filteredScatte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Graphs4!$E$8</c15:sqref>
                        </c15:formulaRef>
                      </c:ext>
                    </c:extLst>
                    <c:strCache>
                      <c:ptCount val="1"/>
                      <c:pt idx="0">
                        <c:v>1-3BUTADIENE</c:v>
                      </c:pt>
                    </c:strCache>
                  </c:strRef>
                </c:tx>
                <c:spPr>
                  <a:ln w="9525" cap="rnd">
                    <a:solidFill>
                      <a:schemeClr val="accent3"/>
                    </a:solidFill>
                    <a:round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3">
                            <a:shade val="51000"/>
                            <a:satMod val="130000"/>
                          </a:schemeClr>
                        </a:gs>
                        <a:gs pos="80000">
                          <a:schemeClr val="accent3">
                            <a:shade val="93000"/>
                            <a:satMod val="130000"/>
                          </a:schemeClr>
                        </a:gs>
                        <a:gs pos="100000">
                          <a:schemeClr val="accent3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 w="9525" cap="rnd">
                      <a:solidFill>
                        <a:schemeClr val="accent3"/>
                      </a:solidFill>
                      <a:round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:spPr>
                </c:marker>
                <c:trendline>
                  <c:spPr>
                    <a:ln w="19050" cap="rnd">
                      <a:solidFill>
                        <a:schemeClr val="accent3"/>
                      </a:solidFill>
                      <a:prstDash val="sysDash"/>
                    </a:ln>
                    <a:effectLst/>
                  </c:spPr>
                  <c:trendlineType val="linear"/>
                  <c:forward val="2"/>
                  <c:dispRSqr val="0"/>
                  <c:dispEq val="0"/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Graphs4!$B$9:$B$24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Graphs4!$E$9:$E$24</c15:sqref>
                        </c15:formulaRef>
                      </c:ext>
                    </c:extLst>
                    <c:numCache>
                      <c:formatCode>0.0000</c:formatCode>
                      <c:ptCount val="16"/>
                      <c:pt idx="0">
                        <c:v>1.3514401333872519</c:v>
                      </c:pt>
                      <c:pt idx="1">
                        <c:v>1.6137225587211432</c:v>
                      </c:pt>
                      <c:pt idx="2">
                        <c:v>1.8988943480352301</c:v>
                      </c:pt>
                      <c:pt idx="3">
                        <c:v>0.85444978551694328</c:v>
                      </c:pt>
                      <c:pt idx="4">
                        <c:v>2.1097595218835123</c:v>
                      </c:pt>
                      <c:pt idx="5">
                        <c:v>0.38198492359666331</c:v>
                      </c:pt>
                      <c:pt idx="6">
                        <c:v>1.8808353723449533</c:v>
                      </c:pt>
                      <c:pt idx="7">
                        <c:v>4.2153635183073412E-2</c:v>
                      </c:pt>
                      <c:pt idx="8">
                        <c:v>1.7313380451585754</c:v>
                      </c:pt>
                      <c:pt idx="9">
                        <c:v>0.55787034007389913</c:v>
                      </c:pt>
                      <c:pt idx="10">
                        <c:v>1.0526715890788172</c:v>
                      </c:pt>
                      <c:pt idx="11">
                        <c:v>0.91426201585703537</c:v>
                      </c:pt>
                      <c:pt idx="12">
                        <c:v>1.4005489891609386</c:v>
                      </c:pt>
                      <c:pt idx="13">
                        <c:v>0.50119892270453748</c:v>
                      </c:pt>
                      <c:pt idx="14">
                        <c:v>1.1490087229385639</c:v>
                      </c:pt>
                      <c:pt idx="15">
                        <c:v>0.73506500855952017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7-A2BB-4230-B24E-16AF68F86BB2}"/>
                  </c:ext>
                </c:extLst>
              </c15:ser>
            </c15:filteredScatterSeries>
            <c15:filteredScatte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Graphs4!$G$8</c15:sqref>
                        </c15:formulaRef>
                      </c:ext>
                    </c:extLst>
                    <c:strCache>
                      <c:ptCount val="1"/>
                      <c:pt idx="0">
                        <c:v>FORMALDEHYDE</c:v>
                      </c:pt>
                    </c:strCache>
                  </c:strRef>
                </c:tx>
                <c:spPr>
                  <a:ln w="9525" cap="rnd">
                    <a:solidFill>
                      <a:srgbClr val="FFFF00"/>
                    </a:solidFill>
                    <a:round/>
                  </a:ln>
                  <a:effectLst>
                    <a:outerShdw blurRad="40000" dist="23000" dir="5400000" rotWithShape="0">
                      <a:schemeClr val="tx1">
                        <a:alpha val="35000"/>
                      </a:schemeClr>
                    </a:outerShdw>
                  </a:effectLst>
                </c:spPr>
                <c:marker>
                  <c:symbol val="circle"/>
                  <c:size val="6"/>
                  <c:spPr>
                    <a:solidFill>
                      <a:srgbClr val="FFC000"/>
                    </a:solidFill>
                    <a:ln w="9525" cap="rnd">
                      <a:solidFill>
                        <a:schemeClr val="accent5"/>
                      </a:solidFill>
                      <a:round/>
                    </a:ln>
                    <a:effectLst>
                      <a:outerShdw blurRad="40000" dist="23000" dir="5400000" rotWithShape="0">
                        <a:schemeClr val="tx1">
                          <a:alpha val="35000"/>
                        </a:scheme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63500" h="25400"/>
                    </a:sp3d>
                  </c:spPr>
                </c:marker>
                <c:trendline>
                  <c:spPr>
                    <a:ln w="19050" cap="rnd">
                      <a:solidFill>
                        <a:srgbClr val="FFFF00"/>
                      </a:solidFill>
                      <a:prstDash val="sysDash"/>
                    </a:ln>
                    <a:effectLst/>
                  </c:spPr>
                  <c:trendlineType val="linear"/>
                  <c:forward val="2"/>
                  <c:dispRSqr val="0"/>
                  <c:dispEq val="0"/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Graphs4!$B$9:$B$20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Graphs4!$G$9:$G$20</c15:sqref>
                        </c15:formulaRef>
                      </c:ext>
                    </c:extLst>
                    <c:numCache>
                      <c:formatCode>0.0000</c:formatCode>
                      <c:ptCount val="12"/>
                      <c:pt idx="0">
                        <c:v>58.409385778618429</c:v>
                      </c:pt>
                      <c:pt idx="1">
                        <c:v>30.638691186068574</c:v>
                      </c:pt>
                      <c:pt idx="2">
                        <c:v>60.480016460965643</c:v>
                      </c:pt>
                      <c:pt idx="3">
                        <c:v>17.800084032551666</c:v>
                      </c:pt>
                      <c:pt idx="4">
                        <c:v>24.696618670149139</c:v>
                      </c:pt>
                      <c:pt idx="5">
                        <c:v>40.285067005916588</c:v>
                      </c:pt>
                      <c:pt idx="6">
                        <c:v>60.909954481883773</c:v>
                      </c:pt>
                      <c:pt idx="7">
                        <c:v>29.537316861228788</c:v>
                      </c:pt>
                      <c:pt idx="8">
                        <c:v>58.430061387138728</c:v>
                      </c:pt>
                      <c:pt idx="9">
                        <c:v>41.2445050497981</c:v>
                      </c:pt>
                      <c:pt idx="10">
                        <c:v>45.781857630821676</c:v>
                      </c:pt>
                      <c:pt idx="11">
                        <c:v>39.519640784220343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9-A2BB-4230-B24E-16AF68F86BB2}"/>
                  </c:ext>
                </c:extLst>
              </c15:ser>
            </c15:filteredScatterSeries>
          </c:ext>
        </c:extLst>
      </c:scatterChart>
      <c:valAx>
        <c:axId val="5982670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 b="1"/>
                  <a:t>LOCATIONS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269640"/>
        <c:crosses val="autoZero"/>
        <c:crossBetween val="midCat"/>
      </c:valAx>
      <c:valAx>
        <c:axId val="5982696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cap="all" baseline="0">
                    <a:solidFill>
                      <a:sysClr val="window" lastClr="FFFFFF">
                        <a:lumMod val="7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000" b="1" i="0" baseline="0">
                    <a:effectLst/>
                  </a:rPr>
                  <a:t>CONCENTRATION (µg/m3)</a:t>
                </a:r>
                <a:endParaRPr lang="en-GB" sz="1000">
                  <a:effectLst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>
                    <a:solidFill>
                      <a:sysClr val="window" lastClr="FFFFFF">
                        <a:lumMod val="75000"/>
                      </a:sysClr>
                    </a:solidFill>
                  </a:defRPr>
                </a:pPr>
                <a:endParaRPr lang="en-GB" sz="10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1" i="0" u="none" strike="noStrike" kern="1200" cap="all" baseline="0">
                  <a:solidFill>
                    <a:sysClr val="window" lastClr="FFFFFF">
                      <a:lumMod val="7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2670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6">
        <a:lumMod val="7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AIR TOXICS</a:t>
            </a:r>
            <a:r>
              <a:rPr lang="en-US" baseline="0"/>
              <a:t> RELEASED AND MEASURED BY 20 STATIONS BETWEEN 2005-2018</a:t>
            </a:r>
            <a:r>
              <a:rPr lang="en-US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4"/>
          <c:order val="4"/>
          <c:tx>
            <c:strRef>
              <c:f>Graphs4!$G$8</c:f>
              <c:strCache>
                <c:ptCount val="1"/>
                <c:pt idx="0">
                  <c:v>FORMALDEHYDE</c:v>
                </c:pt>
              </c:strCache>
            </c:strRef>
          </c:tx>
          <c:spPr>
            <a:ln w="9525" cap="rnd">
              <a:solidFill>
                <a:srgbClr val="F99107"/>
              </a:solidFill>
              <a:round/>
            </a:ln>
            <a:effectLst>
              <a:outerShdw blurRad="40000" dist="23000" dir="5400000" rotWithShape="0">
                <a:schemeClr val="tx1">
                  <a:alpha val="35000"/>
                </a:schemeClr>
              </a:outerShdw>
            </a:effectLst>
          </c:spPr>
          <c:marker>
            <c:symbol val="circle"/>
            <c:size val="6"/>
            <c:spPr>
              <a:solidFill>
                <a:srgbClr val="FFC000"/>
              </a:solidFill>
              <a:ln w="9525" cap="rnd">
                <a:solidFill>
                  <a:schemeClr val="accent5"/>
                </a:solidFill>
                <a:round/>
              </a:ln>
              <a:effectLst>
                <a:outerShdw blurRad="40000" dist="23000" dir="5400000" rotWithShape="0">
                  <a:schemeClr val="tx1">
                    <a:alpha val="35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 w="63500" h="25400"/>
              </a:sp3d>
            </c:spPr>
          </c:marker>
          <c:trendline>
            <c:spPr>
              <a:ln w="19050" cap="rnd">
                <a:solidFill>
                  <a:srgbClr val="F99107"/>
                </a:solidFill>
                <a:prstDash val="sysDash"/>
              </a:ln>
              <a:effectLst/>
            </c:spPr>
            <c:trendlineType val="linear"/>
            <c:forward val="2"/>
            <c:dispRSqr val="0"/>
            <c:dispEq val="0"/>
          </c:trendline>
          <c:xVal>
            <c:numRef>
              <c:f>Graphs4!$B$9:$B$20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xVal>
          <c:yVal>
            <c:numRef>
              <c:f>Graphs4!$G$9:$G$20</c:f>
              <c:numCache>
                <c:formatCode>0.0000</c:formatCode>
                <c:ptCount val="12"/>
                <c:pt idx="0">
                  <c:v>58.409385778618429</c:v>
                </c:pt>
                <c:pt idx="1">
                  <c:v>30.638691186068574</c:v>
                </c:pt>
                <c:pt idx="2">
                  <c:v>60.480016460965643</c:v>
                </c:pt>
                <c:pt idx="3">
                  <c:v>17.800084032551666</c:v>
                </c:pt>
                <c:pt idx="4">
                  <c:v>24.696618670149139</c:v>
                </c:pt>
                <c:pt idx="5">
                  <c:v>40.285067005916588</c:v>
                </c:pt>
                <c:pt idx="6">
                  <c:v>60.909954481883773</c:v>
                </c:pt>
                <c:pt idx="7">
                  <c:v>29.537316861228788</c:v>
                </c:pt>
                <c:pt idx="8">
                  <c:v>58.430061387138728</c:v>
                </c:pt>
                <c:pt idx="9">
                  <c:v>41.2445050497981</c:v>
                </c:pt>
                <c:pt idx="10">
                  <c:v>45.781857630821676</c:v>
                </c:pt>
                <c:pt idx="11">
                  <c:v>39.519640784220343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363-4A44-BAA2-D6FBC1C452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8267016"/>
        <c:axId val="598269640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Graphs4!$C$8</c15:sqref>
                        </c15:formulaRef>
                      </c:ext>
                    </c:extLst>
                    <c:strCache>
                      <c:ptCount val="1"/>
                      <c:pt idx="0">
                        <c:v>ACETALDEHYDE</c:v>
                      </c:pt>
                    </c:strCache>
                  </c:strRef>
                </c:tx>
                <c:spPr>
                  <a:ln w="9525" cap="rnd">
                    <a:solidFill>
                      <a:schemeClr val="accent1"/>
                    </a:solidFill>
                    <a:round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1">
                            <a:shade val="51000"/>
                            <a:satMod val="130000"/>
                          </a:schemeClr>
                        </a:gs>
                        <a:gs pos="80000">
                          <a:schemeClr val="accent1">
                            <a:shade val="93000"/>
                            <a:satMod val="130000"/>
                          </a:schemeClr>
                        </a:gs>
                        <a:gs pos="100000">
                          <a:schemeClr val="accent1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 w="9525" cap="rnd">
                      <a:solidFill>
                        <a:schemeClr val="accent1"/>
                      </a:solidFill>
                      <a:round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:spPr>
                </c:marker>
                <c:trendline>
                  <c:spPr>
                    <a:ln w="19050" cap="rnd">
                      <a:solidFill>
                        <a:schemeClr val="accent1"/>
                      </a:solidFill>
                      <a:prstDash val="sysDash"/>
                    </a:ln>
                    <a:effectLst/>
                  </c:spPr>
                  <c:trendlineType val="linear"/>
                  <c:forward val="2"/>
                  <c:dispRSqr val="0"/>
                  <c:dispEq val="0"/>
                </c:trendline>
                <c:xVal>
                  <c:numRef>
                    <c:extLst>
                      <c:ext uri="{02D57815-91ED-43cb-92C2-25804820EDAC}">
                        <c15:formulaRef>
                          <c15:sqref>Graphs4!$B$9:$B$21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Graphs4!$C$9:$C$21</c15:sqref>
                        </c15:formulaRef>
                      </c:ext>
                    </c:extLst>
                    <c:numCache>
                      <c:formatCode>0.0000</c:formatCode>
                      <c:ptCount val="13"/>
                      <c:pt idx="0">
                        <c:v>12.730245584841258</c:v>
                      </c:pt>
                      <c:pt idx="1">
                        <c:v>14.925169846512381</c:v>
                      </c:pt>
                      <c:pt idx="2">
                        <c:v>18.66775469235829</c:v>
                      </c:pt>
                      <c:pt idx="3">
                        <c:v>46.53392104495633</c:v>
                      </c:pt>
                      <c:pt idx="4">
                        <c:v>8.3602242992858429</c:v>
                      </c:pt>
                      <c:pt idx="5">
                        <c:v>13.603721791312076</c:v>
                      </c:pt>
                      <c:pt idx="6">
                        <c:v>22.344331113852519</c:v>
                      </c:pt>
                      <c:pt idx="7">
                        <c:v>23.192424364935267</c:v>
                      </c:pt>
                      <c:pt idx="8">
                        <c:v>21.387448391726927</c:v>
                      </c:pt>
                      <c:pt idx="9">
                        <c:v>22.596477010186877</c:v>
                      </c:pt>
                      <c:pt idx="10">
                        <c:v>27.698435003050541</c:v>
                      </c:pt>
                      <c:pt idx="11">
                        <c:v>22.995891627875164</c:v>
                      </c:pt>
                      <c:pt idx="12">
                        <c:v>22.34905279382447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3-F363-4A44-BAA2-D6FBC1C452BA}"/>
                  </c:ext>
                </c:extLst>
              </c15:ser>
            </c15:filteredScatterSeries>
            <c15:filteredScatte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Graphs4!$D$8</c15:sqref>
                        </c15:formulaRef>
                      </c:ext>
                    </c:extLst>
                    <c:strCache>
                      <c:ptCount val="1"/>
                      <c:pt idx="0">
                        <c:v>BENZENE</c:v>
                      </c:pt>
                    </c:strCache>
                  </c:strRef>
                </c:tx>
                <c:spPr>
                  <a:ln w="9525" cap="rnd">
                    <a:solidFill>
                      <a:schemeClr val="accent2"/>
                    </a:solidFill>
                    <a:round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2">
                            <a:shade val="51000"/>
                            <a:satMod val="130000"/>
                          </a:schemeClr>
                        </a:gs>
                        <a:gs pos="80000">
                          <a:schemeClr val="accent2">
                            <a:shade val="93000"/>
                            <a:satMod val="130000"/>
                          </a:schemeClr>
                        </a:gs>
                        <a:gs pos="100000">
                          <a:schemeClr val="accent2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 w="9525" cap="rnd">
                      <a:solidFill>
                        <a:schemeClr val="accent2"/>
                      </a:solidFill>
                      <a:round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:spPr>
                </c:marker>
                <c:trendline>
                  <c:spPr>
                    <a:ln w="19050" cap="rnd">
                      <a:solidFill>
                        <a:schemeClr val="accent2"/>
                      </a:solidFill>
                      <a:prstDash val="sysDash"/>
                    </a:ln>
                    <a:effectLst/>
                  </c:spPr>
                  <c:trendlineType val="linear"/>
                  <c:forward val="2"/>
                  <c:dispRSqr val="0"/>
                  <c:dispEq val="0"/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Graphs4!$B$9:$B$25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Graphs4!$D$9:$D$25</c15:sqref>
                        </c15:formulaRef>
                      </c:ext>
                    </c:extLst>
                    <c:numCache>
                      <c:formatCode>0.0000</c:formatCode>
                      <c:ptCount val="17"/>
                      <c:pt idx="0">
                        <c:v>11.277004778011914</c:v>
                      </c:pt>
                      <c:pt idx="1">
                        <c:v>13.58393515652768</c:v>
                      </c:pt>
                      <c:pt idx="2">
                        <c:v>14.415260420813894</c:v>
                      </c:pt>
                      <c:pt idx="3">
                        <c:v>10.31202031415812</c:v>
                      </c:pt>
                      <c:pt idx="4">
                        <c:v>13.807188368313877</c:v>
                      </c:pt>
                      <c:pt idx="5">
                        <c:v>7.0305464625657708</c:v>
                      </c:pt>
                      <c:pt idx="6">
                        <c:v>15.620883898789939</c:v>
                      </c:pt>
                      <c:pt idx="7">
                        <c:v>3.7587423933338582</c:v>
                      </c:pt>
                      <c:pt idx="8">
                        <c:v>13.497385824807576</c:v>
                      </c:pt>
                      <c:pt idx="9">
                        <c:v>7.9376449805338272</c:v>
                      </c:pt>
                      <c:pt idx="10">
                        <c:v>10.275801359541118</c:v>
                      </c:pt>
                      <c:pt idx="11">
                        <c:v>13.260517665724254</c:v>
                      </c:pt>
                      <c:pt idx="12">
                        <c:v>4.0061194313304647</c:v>
                      </c:pt>
                      <c:pt idx="13">
                        <c:v>20.364848802237145</c:v>
                      </c:pt>
                      <c:pt idx="14">
                        <c:v>8.9961501597188835</c:v>
                      </c:pt>
                      <c:pt idx="15">
                        <c:v>10.430488790980563</c:v>
                      </c:pt>
                      <c:pt idx="16">
                        <c:v>13.333422295392193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5-F363-4A44-BAA2-D6FBC1C452BA}"/>
                  </c:ext>
                </c:extLst>
              </c15:ser>
            </c15:filteredScatterSeries>
            <c15:filteredScatte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Graphs4!$E$8</c15:sqref>
                        </c15:formulaRef>
                      </c:ext>
                    </c:extLst>
                    <c:strCache>
                      <c:ptCount val="1"/>
                      <c:pt idx="0">
                        <c:v>1-3BUTADIENE</c:v>
                      </c:pt>
                    </c:strCache>
                  </c:strRef>
                </c:tx>
                <c:spPr>
                  <a:ln w="9525" cap="rnd">
                    <a:solidFill>
                      <a:schemeClr val="accent3"/>
                    </a:solidFill>
                    <a:round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3">
                            <a:shade val="51000"/>
                            <a:satMod val="130000"/>
                          </a:schemeClr>
                        </a:gs>
                        <a:gs pos="80000">
                          <a:schemeClr val="accent3">
                            <a:shade val="93000"/>
                            <a:satMod val="130000"/>
                          </a:schemeClr>
                        </a:gs>
                        <a:gs pos="100000">
                          <a:schemeClr val="accent3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 w="9525" cap="rnd">
                      <a:solidFill>
                        <a:schemeClr val="accent3"/>
                      </a:solidFill>
                      <a:round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:spPr>
                </c:marker>
                <c:trendline>
                  <c:spPr>
                    <a:ln w="19050" cap="rnd">
                      <a:solidFill>
                        <a:schemeClr val="accent3"/>
                      </a:solidFill>
                      <a:prstDash val="sysDash"/>
                    </a:ln>
                    <a:effectLst/>
                  </c:spPr>
                  <c:trendlineType val="linear"/>
                  <c:forward val="2"/>
                  <c:dispRSqr val="0"/>
                  <c:dispEq val="0"/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Graphs4!$B$9:$B$24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Graphs4!$E$9:$E$24</c15:sqref>
                        </c15:formulaRef>
                      </c:ext>
                    </c:extLst>
                    <c:numCache>
                      <c:formatCode>0.0000</c:formatCode>
                      <c:ptCount val="16"/>
                      <c:pt idx="0">
                        <c:v>1.3514401333872519</c:v>
                      </c:pt>
                      <c:pt idx="1">
                        <c:v>1.6137225587211432</c:v>
                      </c:pt>
                      <c:pt idx="2">
                        <c:v>1.8988943480352301</c:v>
                      </c:pt>
                      <c:pt idx="3">
                        <c:v>0.85444978551694328</c:v>
                      </c:pt>
                      <c:pt idx="4">
                        <c:v>2.1097595218835123</c:v>
                      </c:pt>
                      <c:pt idx="5">
                        <c:v>0.38198492359666331</c:v>
                      </c:pt>
                      <c:pt idx="6">
                        <c:v>1.8808353723449533</c:v>
                      </c:pt>
                      <c:pt idx="7">
                        <c:v>4.2153635183073412E-2</c:v>
                      </c:pt>
                      <c:pt idx="8">
                        <c:v>1.7313380451585754</c:v>
                      </c:pt>
                      <c:pt idx="9">
                        <c:v>0.55787034007389913</c:v>
                      </c:pt>
                      <c:pt idx="10">
                        <c:v>1.0526715890788172</c:v>
                      </c:pt>
                      <c:pt idx="11">
                        <c:v>0.91426201585703537</c:v>
                      </c:pt>
                      <c:pt idx="12">
                        <c:v>1.4005489891609386</c:v>
                      </c:pt>
                      <c:pt idx="13">
                        <c:v>0.50119892270453748</c:v>
                      </c:pt>
                      <c:pt idx="14">
                        <c:v>1.1490087229385639</c:v>
                      </c:pt>
                      <c:pt idx="15">
                        <c:v>0.73506500855952017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7-F363-4A44-BAA2-D6FBC1C452BA}"/>
                  </c:ext>
                </c:extLst>
              </c15:ser>
            </c15:filteredScatterSeries>
            <c15:filteredScatte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Graphs4!$F$8</c15:sqref>
                        </c15:formulaRef>
                      </c:ext>
                    </c:extLst>
                    <c:strCache>
                      <c:ptCount val="1"/>
                      <c:pt idx="0">
                        <c:v>CARBON TETRACHLORIDE</c:v>
                      </c:pt>
                    </c:strCache>
                  </c:strRef>
                </c:tx>
                <c:spPr>
                  <a:ln w="9525" cap="rnd">
                    <a:solidFill>
                      <a:schemeClr val="accent4"/>
                    </a:solidFill>
                    <a:round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4">
                            <a:shade val="51000"/>
                            <a:satMod val="130000"/>
                          </a:schemeClr>
                        </a:gs>
                        <a:gs pos="80000">
                          <a:schemeClr val="accent4">
                            <a:shade val="93000"/>
                            <a:satMod val="130000"/>
                          </a:schemeClr>
                        </a:gs>
                        <a:gs pos="100000">
                          <a:schemeClr val="accent4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 w="9525" cap="rnd">
                      <a:solidFill>
                        <a:schemeClr val="accent4"/>
                      </a:solidFill>
                      <a:round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:spPr>
                </c:marker>
                <c:trendline>
                  <c:spPr>
                    <a:ln w="19050" cap="rnd">
                      <a:solidFill>
                        <a:schemeClr val="accent4"/>
                      </a:solidFill>
                      <a:prstDash val="sysDash"/>
                    </a:ln>
                    <a:effectLst/>
                  </c:spPr>
                  <c:trendlineType val="linear"/>
                  <c:forward val="2"/>
                  <c:dispRSqr val="0"/>
                  <c:dispEq val="0"/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Graphs4!$B$9:$B$24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Graphs4!$F$9:$F$24</c15:sqref>
                        </c15:formulaRef>
                      </c:ext>
                    </c:extLst>
                    <c:numCache>
                      <c:formatCode>0.0000</c:formatCode>
                      <c:ptCount val="16"/>
                      <c:pt idx="0">
                        <c:v>8.2946093772238605</c:v>
                      </c:pt>
                      <c:pt idx="1">
                        <c:v>8.1210592894737186</c:v>
                      </c:pt>
                      <c:pt idx="2">
                        <c:v>8.3497552007567908</c:v>
                      </c:pt>
                      <c:pt idx="3">
                        <c:v>8.3282202370735483</c:v>
                      </c:pt>
                      <c:pt idx="4">
                        <c:v>8.3146940913872349</c:v>
                      </c:pt>
                      <c:pt idx="5">
                        <c:v>8.7078877091605698</c:v>
                      </c:pt>
                      <c:pt idx="6">
                        <c:v>8.7628158816127488</c:v>
                      </c:pt>
                      <c:pt idx="7">
                        <c:v>7.3863158023723887</c:v>
                      </c:pt>
                      <c:pt idx="8">
                        <c:v>7.7433505586486948</c:v>
                      </c:pt>
                      <c:pt idx="9">
                        <c:v>8.1938412996964409</c:v>
                      </c:pt>
                      <c:pt idx="10">
                        <c:v>7.8678259195646394</c:v>
                      </c:pt>
                      <c:pt idx="11">
                        <c:v>7.8783112359776162</c:v>
                      </c:pt>
                      <c:pt idx="12">
                        <c:v>8.0879944058779412</c:v>
                      </c:pt>
                      <c:pt idx="13">
                        <c:v>7.3623086166513669</c:v>
                      </c:pt>
                      <c:pt idx="14">
                        <c:v>7.2602853335389401</c:v>
                      </c:pt>
                      <c:pt idx="15">
                        <c:v>8.2639843555791632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9-F363-4A44-BAA2-D6FBC1C452BA}"/>
                  </c:ext>
                </c:extLst>
              </c15:ser>
            </c15:filteredScatterSeries>
          </c:ext>
        </c:extLst>
      </c:scatterChart>
      <c:valAx>
        <c:axId val="5982670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 b="1"/>
                  <a:t>LOCATIONS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269640"/>
        <c:crosses val="autoZero"/>
        <c:crossBetween val="midCat"/>
      </c:valAx>
      <c:valAx>
        <c:axId val="5982696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cap="all" baseline="0">
                    <a:solidFill>
                      <a:sysClr val="window" lastClr="FFFFFF">
                        <a:lumMod val="7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000" b="1" i="0" baseline="0" dirty="0">
                    <a:effectLst/>
                  </a:rPr>
                  <a:t>CONCENTRATION (µg/m3)</a:t>
                </a:r>
                <a:endParaRPr lang="en-GB" sz="1000" dirty="0">
                  <a:effectLst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>
                    <a:solidFill>
                      <a:sysClr val="window" lastClr="FFFFFF">
                        <a:lumMod val="75000"/>
                      </a:sysClr>
                    </a:solidFill>
                  </a:defRPr>
                </a:pPr>
                <a:endParaRPr lang="en-GB" sz="10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1" i="0" u="none" strike="noStrike" kern="1200" cap="all" baseline="0">
                  <a:solidFill>
                    <a:sysClr val="window" lastClr="FFFFFF">
                      <a:lumMod val="7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2670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6">
        <a:lumMod val="7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ACETALDEHYDE: </a:t>
            </a:r>
            <a:r>
              <a:rPr lang="en-GB" sz="1600" b="1" i="0" u="none" strike="noStrike" baseline="0">
                <a:effectLst/>
              </a:rPr>
              <a:t>TOTAL CONCENTRATION IN EACH LOCATION OVER PERIOD (2005-2018)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spPr>
            <a:gradFill rotWithShape="1">
              <a:gsLst>
                <a:gs pos="0">
                  <a:srgbClr val="00B0F0"/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2"/>
            <c:invertIfNegative val="0"/>
            <c:bubble3D val="0"/>
            <c:spPr>
              <a:gradFill rotWithShape="1">
                <a:gsLst>
                  <a:gs pos="0">
                    <a:srgbClr val="00B0F0"/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E52F-46DA-A5AC-E6D36C205124}"/>
              </c:ext>
            </c:extLst>
          </c:dPt>
          <c:cat>
            <c:strRef>
              <c:f>Acetaldehyde!$B$4:$B$16</c:f>
              <c:strCache>
                <c:ptCount val="13"/>
                <c:pt idx="0">
                  <c:v>Suny Rural</c:v>
                </c:pt>
                <c:pt idx="1">
                  <c:v>Washington Urban And Center City</c:v>
                </c:pt>
                <c:pt idx="2">
                  <c:v>Rochester Urban And Center City</c:v>
                </c:pt>
                <c:pt idx="3">
                  <c:v>Baltimore Suburban</c:v>
                </c:pt>
                <c:pt idx="4">
                  <c:v>Not In A City Rural NJ</c:v>
                </c:pt>
                <c:pt idx="5">
                  <c:v>Pittsburgh Urban And Center City</c:v>
                </c:pt>
                <c:pt idx="6">
                  <c:v>New York City Urban And Center City</c:v>
                </c:pt>
                <c:pt idx="7">
                  <c:v>Virginia Beach Suburban</c:v>
                </c:pt>
                <c:pt idx="8">
                  <c:v>Philadelphia Suburban</c:v>
                </c:pt>
                <c:pt idx="9">
                  <c:v>Not In A City Suburban VA</c:v>
                </c:pt>
                <c:pt idx="10">
                  <c:v>New York City Suburban</c:v>
                </c:pt>
                <c:pt idx="11">
                  <c:v>Philadelphia Urban And Center City</c:v>
                </c:pt>
                <c:pt idx="12">
                  <c:v>Elizabeth Suburban</c:v>
                </c:pt>
              </c:strCache>
            </c:strRef>
          </c:cat>
          <c:val>
            <c:numRef>
              <c:f>Acetaldehyde!$E$4:$E$16</c:f>
              <c:numCache>
                <c:formatCode>0.0000</c:formatCode>
                <c:ptCount val="13"/>
                <c:pt idx="0">
                  <c:v>8.3602242992858429</c:v>
                </c:pt>
                <c:pt idx="1">
                  <c:v>12.730245584841258</c:v>
                </c:pt>
                <c:pt idx="2">
                  <c:v>13.603721791312076</c:v>
                </c:pt>
                <c:pt idx="3">
                  <c:v>14.925169846512381</c:v>
                </c:pt>
                <c:pt idx="4">
                  <c:v>18.66775469235829</c:v>
                </c:pt>
                <c:pt idx="5">
                  <c:v>21.387448391726927</c:v>
                </c:pt>
                <c:pt idx="6">
                  <c:v>22.344331113852519</c:v>
                </c:pt>
                <c:pt idx="7">
                  <c:v>22.34905279382447</c:v>
                </c:pt>
                <c:pt idx="8">
                  <c:v>22.596477010186877</c:v>
                </c:pt>
                <c:pt idx="9">
                  <c:v>22.995891627875164</c:v>
                </c:pt>
                <c:pt idx="10">
                  <c:v>23.192424364935267</c:v>
                </c:pt>
                <c:pt idx="11">
                  <c:v>27.698435003050541</c:v>
                </c:pt>
                <c:pt idx="12">
                  <c:v>46.53392104495633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2F-46DA-A5AC-E6D36C2051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546753727"/>
        <c:axId val="1527011215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gradFill rotWithShape="1">
                    <a:gsLst>
                      <a:gs pos="0">
                        <a:schemeClr val="accent1">
                          <a:shade val="51000"/>
                          <a:satMod val="130000"/>
                        </a:schemeClr>
                      </a:gs>
                      <a:gs pos="80000">
                        <a:schemeClr val="accent1">
                          <a:shade val="93000"/>
                          <a:satMod val="130000"/>
                        </a:schemeClr>
                      </a:gs>
                      <a:gs pos="100000">
                        <a:schemeClr val="accent1">
                          <a:shade val="94000"/>
                          <a:satMod val="135000"/>
                        </a:scheme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Acetaldehyde!$B$4:$B$16</c15:sqref>
                        </c15:formulaRef>
                      </c:ext>
                    </c:extLst>
                    <c:strCache>
                      <c:ptCount val="13"/>
                      <c:pt idx="0">
                        <c:v>Suny Rural</c:v>
                      </c:pt>
                      <c:pt idx="1">
                        <c:v>Washington Urban And Center City</c:v>
                      </c:pt>
                      <c:pt idx="2">
                        <c:v>Rochester Urban And Center City</c:v>
                      </c:pt>
                      <c:pt idx="3">
                        <c:v>Baltimore Suburban</c:v>
                      </c:pt>
                      <c:pt idx="4">
                        <c:v>Not In A City Rural NJ</c:v>
                      </c:pt>
                      <c:pt idx="5">
                        <c:v>Pittsburgh Urban And Center City</c:v>
                      </c:pt>
                      <c:pt idx="6">
                        <c:v>New York City Urban And Center City</c:v>
                      </c:pt>
                      <c:pt idx="7">
                        <c:v>Virginia Beach Suburban</c:v>
                      </c:pt>
                      <c:pt idx="8">
                        <c:v>Philadelphia Suburban</c:v>
                      </c:pt>
                      <c:pt idx="9">
                        <c:v>Not In A City Suburban VA</c:v>
                      </c:pt>
                      <c:pt idx="10">
                        <c:v>New York City Suburban</c:v>
                      </c:pt>
                      <c:pt idx="11">
                        <c:v>Philadelphia Urban And Center City</c:v>
                      </c:pt>
                      <c:pt idx="12">
                        <c:v>Elizabeth Suburban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Acetaldehyde!$C$4:$C$16</c15:sqref>
                        </c15:formulaRef>
                      </c:ext>
                    </c:extLst>
                    <c:numCache>
                      <c:formatCode>General</c:formatCode>
                      <c:ptCount val="1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E52F-46DA-A5AC-E6D36C205124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gradFill rotWithShape="1">
                    <a:gsLst>
                      <a:gs pos="0">
                        <a:schemeClr val="accent2">
                          <a:shade val="51000"/>
                          <a:satMod val="130000"/>
                        </a:schemeClr>
                      </a:gs>
                      <a:gs pos="80000">
                        <a:schemeClr val="accent2">
                          <a:shade val="93000"/>
                          <a:satMod val="130000"/>
                        </a:schemeClr>
                      </a:gs>
                      <a:gs pos="100000">
                        <a:schemeClr val="accent2">
                          <a:shade val="94000"/>
                          <a:satMod val="135000"/>
                        </a:scheme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Acetaldehyde!$B$4:$B$16</c15:sqref>
                        </c15:formulaRef>
                      </c:ext>
                    </c:extLst>
                    <c:strCache>
                      <c:ptCount val="13"/>
                      <c:pt idx="0">
                        <c:v>Suny Rural</c:v>
                      </c:pt>
                      <c:pt idx="1">
                        <c:v>Washington Urban And Center City</c:v>
                      </c:pt>
                      <c:pt idx="2">
                        <c:v>Rochester Urban And Center City</c:v>
                      </c:pt>
                      <c:pt idx="3">
                        <c:v>Baltimore Suburban</c:v>
                      </c:pt>
                      <c:pt idx="4">
                        <c:v>Not In A City Rural NJ</c:v>
                      </c:pt>
                      <c:pt idx="5">
                        <c:v>Pittsburgh Urban And Center City</c:v>
                      </c:pt>
                      <c:pt idx="6">
                        <c:v>New York City Urban And Center City</c:v>
                      </c:pt>
                      <c:pt idx="7">
                        <c:v>Virginia Beach Suburban</c:v>
                      </c:pt>
                      <c:pt idx="8">
                        <c:v>Philadelphia Suburban</c:v>
                      </c:pt>
                      <c:pt idx="9">
                        <c:v>Not In A City Suburban VA</c:v>
                      </c:pt>
                      <c:pt idx="10">
                        <c:v>New York City Suburban</c:v>
                      </c:pt>
                      <c:pt idx="11">
                        <c:v>Philadelphia Urban And Center City</c:v>
                      </c:pt>
                      <c:pt idx="12">
                        <c:v>Elizabeth Suburban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Acetaldehyde!$D$4:$D$16</c15:sqref>
                        </c15:formulaRef>
                      </c:ext>
                    </c:extLst>
                    <c:numCache>
                      <c:formatCode>General</c:formatCode>
                      <c:ptCount val="1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E52F-46DA-A5AC-E6D36C205124}"/>
                  </c:ext>
                </c:extLst>
              </c15:ser>
            </c15:filteredBarSeries>
          </c:ext>
        </c:extLst>
      </c:barChart>
      <c:catAx>
        <c:axId val="154675372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r>
                  <a:rPr lang="en-US" sz="1100" b="0" cap="none" spc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LOCATIONS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cap="none" spc="0" baseline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7011215"/>
        <c:crosses val="autoZero"/>
        <c:auto val="1"/>
        <c:lblAlgn val="ctr"/>
        <c:lblOffset val="100"/>
        <c:noMultiLvlLbl val="0"/>
      </c:catAx>
      <c:valAx>
        <c:axId val="1527011215"/>
        <c:scaling>
          <c:orientation val="minMax"/>
          <c:max val="48"/>
          <c:min val="8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cap="none" spc="0" baseline="0">
                    <a:ln w="0"/>
                    <a:solidFill>
                      <a:sysClr val="windowText" lastClr="000000"/>
                    </a:solidFill>
                    <a:effectLst>
                      <a:outerShdw blurRad="38100" dist="19050" dir="2700000" algn="tl" rotWithShape="0">
                        <a:sysClr val="windowText" lastClr="000000">
                          <a:alpha val="40000"/>
                        </a:sys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r>
                  <a:rPr lang="en-GB" sz="1000" b="1" i="0" baseline="0" dirty="0">
                    <a:effectLst/>
                  </a:rPr>
                  <a:t>CONCENTRATION (µg/m3)</a:t>
                </a:r>
                <a:endParaRPr lang="en-GB" sz="1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0" i="0" u="none" strike="noStrike" kern="1200" cap="none" spc="0" baseline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ysClr val="windowText" lastClr="000000">
                        <a:alpha val="40000"/>
                      </a:sys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6753727"/>
        <c:crosses val="autoZero"/>
        <c:crossBetween val="between"/>
        <c:majorUnit val="5"/>
      </c:valAx>
      <c:spPr>
        <a:solidFill>
          <a:schemeClr val="accent6">
            <a:lumMod val="20000"/>
            <a:lumOff val="80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1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12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13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444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0516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812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64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496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90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858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692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94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886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669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827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281687B-DD20-4864-9A92-7946E292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0260" y="3531204"/>
            <a:ext cx="8974592" cy="1360285"/>
          </a:xfrm>
        </p:spPr>
        <p:txBody>
          <a:bodyPr anchor="ctr">
            <a:normAutofit lnSpcReduction="10000"/>
          </a:bodyPr>
          <a:lstStyle/>
          <a:p>
            <a:pPr algn="ctr"/>
            <a:r>
              <a:rPr lang="en-GB" sz="2000" b="1" i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  <a:cs typeface="Segoe UI Bold" panose="020B0802040204020203" pitchFamily="34" charset="0"/>
              </a:rPr>
              <a:t>THIS REPORT IS DEDICATED TO THE Analysis OF AMBIENT AIR TOXICS</a:t>
            </a:r>
          </a:p>
          <a:p>
            <a:pPr algn="ctr"/>
            <a:endParaRPr lang="en-GB" b="1" i="1" dirty="0">
              <a:solidFill>
                <a:schemeClr val="accent6">
                  <a:lumMod val="50000"/>
                </a:schemeClr>
              </a:solidFill>
              <a:latin typeface="Segoe UI Bold" panose="020B0802040204020203" pitchFamily="34" charset="0"/>
              <a:cs typeface="Segoe UI Bold" panose="020B0802040204020203" pitchFamily="34" charset="0"/>
            </a:endParaRPr>
          </a:p>
          <a:p>
            <a:pPr algn="ctr"/>
            <a:r>
              <a:rPr lang="en-GB" b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  <a:cs typeface="Segoe UI Bold" panose="020B0802040204020203" pitchFamily="34" charset="0"/>
              </a:rPr>
              <a:t>CHALLENGE 17 PROMOTED BY THE ENTERPRISE DNA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5965BFE-A2D5-4074-A772-23C5277B9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8235"/>
            <a:ext cx="12192000" cy="2541431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GB" b="0" i="0" dirty="0">
                <a:solidFill>
                  <a:schemeClr val="accent6">
                    <a:lumMod val="50000"/>
                  </a:schemeClr>
                </a:solidFill>
                <a:effectLst/>
                <a:latin typeface="Segoe UI Bold" panose="020B0802040204020203" pitchFamily="34" charset="0"/>
              </a:rPr>
              <a:t>ENTERPRISE DNA - ENVIRONMENTAL DATA REPORTING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C06E1E2-23D5-4D50-8319-26B60064A238}"/>
              </a:ext>
            </a:extLst>
          </p:cNvPr>
          <p:cNvSpPr txBox="1">
            <a:spLocks/>
          </p:cNvSpPr>
          <p:nvPr/>
        </p:nvSpPr>
        <p:spPr>
          <a:xfrm>
            <a:off x="8686800" y="5383530"/>
            <a:ext cx="3505200" cy="749031"/>
          </a:xfrm>
          <a:prstGeom prst="rect">
            <a:avLst/>
          </a:prstGeom>
        </p:spPr>
        <p:txBody>
          <a:bodyPr vert="horz" lIns="91440" tIns="91440" rIns="91440" bIns="91440" rtlCol="0" anchor="b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  <a:cs typeface="Segoe UI Bold" panose="020B0802040204020203" pitchFamily="34" charset="0"/>
              </a:rPr>
              <a:t>AUTHOR – Carlos Cesari Norwich – united kingdom, December 2021</a:t>
            </a:r>
          </a:p>
        </p:txBody>
      </p:sp>
    </p:spTree>
    <p:extLst>
      <p:ext uri="{BB962C8B-B14F-4D97-AF65-F5344CB8AC3E}">
        <p14:creationId xmlns:p14="http://schemas.microsoft.com/office/powerpoint/2010/main" val="2586134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4E60E070-1F23-4608-B98E-95EAB732B743}"/>
              </a:ext>
            </a:extLst>
          </p:cNvPr>
          <p:cNvSpPr txBox="1">
            <a:spLocks/>
          </p:cNvSpPr>
          <p:nvPr/>
        </p:nvSpPr>
        <p:spPr>
          <a:xfrm>
            <a:off x="0" y="108235"/>
            <a:ext cx="12192000" cy="8070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900" i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SUMMARY OF KEY FINDINGS</a:t>
            </a:r>
            <a:r>
              <a:rPr lang="en-GB" sz="2900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: FORMALDEHYDE TRENDING STABLE</a:t>
            </a:r>
            <a:endParaRPr lang="en-GB" sz="29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12BA218-661F-45DD-A3D3-118C759131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936319"/>
              </p:ext>
            </p:extLst>
          </p:nvPr>
        </p:nvGraphicFramePr>
        <p:xfrm>
          <a:off x="0" y="1160368"/>
          <a:ext cx="12192000" cy="4966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2202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4E60E070-1F23-4608-B98E-95EAB732B743}"/>
              </a:ext>
            </a:extLst>
          </p:cNvPr>
          <p:cNvSpPr txBox="1">
            <a:spLocks/>
          </p:cNvSpPr>
          <p:nvPr/>
        </p:nvSpPr>
        <p:spPr>
          <a:xfrm>
            <a:off x="0" y="108235"/>
            <a:ext cx="12192000" cy="8070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900" i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SUMMARY OF KEY FINDINGS</a:t>
            </a:r>
            <a:r>
              <a:rPr lang="en-GB" sz="2900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: AIR TOXICS CONCENTRATION OVER PERIOD OF MEASUREMENTS (2005-2018)</a:t>
            </a:r>
            <a:endParaRPr lang="en-GB" sz="29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DE11D83-58ED-419C-BFBC-E69D7FF682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554017"/>
              </p:ext>
            </p:extLst>
          </p:nvPr>
        </p:nvGraphicFramePr>
        <p:xfrm>
          <a:off x="8382884" y="915322"/>
          <a:ext cx="3809115" cy="51659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1928">
                  <a:extLst>
                    <a:ext uri="{9D8B030D-6E8A-4147-A177-3AD203B41FA5}">
                      <a16:colId xmlns:a16="http://schemas.microsoft.com/office/drawing/2014/main" val="187483927"/>
                    </a:ext>
                  </a:extLst>
                </a:gridCol>
                <a:gridCol w="1327187">
                  <a:extLst>
                    <a:ext uri="{9D8B030D-6E8A-4147-A177-3AD203B41FA5}">
                      <a16:colId xmlns:a16="http://schemas.microsoft.com/office/drawing/2014/main" val="3974946613"/>
                    </a:ext>
                  </a:extLst>
                </a:gridCol>
              </a:tblGrid>
              <a:tr h="50083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LOCATIONS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CONCENTRATION (µg/m3) TOTAL (2005-2018)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639509"/>
                  </a:ext>
                </a:extLst>
              </a:tr>
              <a:tr h="3332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Suny Rural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8.3602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922472"/>
                  </a:ext>
                </a:extLst>
              </a:tr>
              <a:tr h="3332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Washington Urban And Center City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12.7302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880017"/>
                  </a:ext>
                </a:extLst>
              </a:tr>
              <a:tr h="3332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Rochester Urban And Center City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13.6037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69648"/>
                  </a:ext>
                </a:extLst>
              </a:tr>
              <a:tr h="3332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Baltimore Suburban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14.9252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272469"/>
                  </a:ext>
                </a:extLst>
              </a:tr>
              <a:tr h="3332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Not In A City Rural NJ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18.6678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35148"/>
                  </a:ext>
                </a:extLst>
              </a:tr>
              <a:tr h="3332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Pittsburgh Urban And Center City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21.3874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102808"/>
                  </a:ext>
                </a:extLst>
              </a:tr>
              <a:tr h="3332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New York City Urban And Center City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22.3443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404616"/>
                  </a:ext>
                </a:extLst>
              </a:tr>
              <a:tr h="3332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Virginia Beach Suburban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22.3491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570568"/>
                  </a:ext>
                </a:extLst>
              </a:tr>
              <a:tr h="3332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Philadelphia Suburban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22.5965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729224"/>
                  </a:ext>
                </a:extLst>
              </a:tr>
              <a:tr h="3332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Not In A City Suburban VA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22.9959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612942"/>
                  </a:ext>
                </a:extLst>
              </a:tr>
              <a:tr h="3332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New York City Suburban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23.1924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531495"/>
                  </a:ext>
                </a:extLst>
              </a:tr>
              <a:tr h="3332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Philadelphia Urban And Center City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27.6984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783494"/>
                  </a:ext>
                </a:extLst>
              </a:tr>
              <a:tr h="3332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Elizabeth Suburban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46.5339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47805"/>
                  </a:ext>
                </a:extLst>
              </a:tr>
              <a:tr h="3332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ACETALDEHYDE (TOTAL ALL SITES 2005-2018)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277.3851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6689" marR="6689" marT="668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736231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8C00B55-A7B3-461A-8347-C9F7939870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7090427"/>
              </p:ext>
            </p:extLst>
          </p:nvPr>
        </p:nvGraphicFramePr>
        <p:xfrm>
          <a:off x="0" y="915323"/>
          <a:ext cx="8273667" cy="5085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2146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4E60E070-1F23-4608-B98E-95EAB732B743}"/>
              </a:ext>
            </a:extLst>
          </p:cNvPr>
          <p:cNvSpPr txBox="1">
            <a:spLocks/>
          </p:cNvSpPr>
          <p:nvPr/>
        </p:nvSpPr>
        <p:spPr>
          <a:xfrm>
            <a:off x="0" y="108235"/>
            <a:ext cx="12192000" cy="8070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900" i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SUMMARY OF KEY FINDINGS</a:t>
            </a:r>
            <a:r>
              <a:rPr lang="en-GB" sz="2900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: AIR TOXICS CONCENTRATION OVER PERIOD OF MEASUREMENTS (2005-2018)</a:t>
            </a:r>
            <a:endParaRPr lang="en-GB" sz="29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0D2768F-6CB8-4D11-B683-53C04F780A17}"/>
              </a:ext>
            </a:extLst>
          </p:cNvPr>
          <p:cNvGraphicFramePr>
            <a:graphicFrameLocks/>
          </p:cNvGraphicFramePr>
          <p:nvPr/>
        </p:nvGraphicFramePr>
        <p:xfrm>
          <a:off x="0" y="969233"/>
          <a:ext cx="8273667" cy="5112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BB8FC65-B2F3-46D5-A933-28B5793E36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16094"/>
              </p:ext>
            </p:extLst>
          </p:nvPr>
        </p:nvGraphicFramePr>
        <p:xfrm>
          <a:off x="8361802" y="969232"/>
          <a:ext cx="3830197" cy="51349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5664">
                  <a:extLst>
                    <a:ext uri="{9D8B030D-6E8A-4147-A177-3AD203B41FA5}">
                      <a16:colId xmlns:a16="http://schemas.microsoft.com/office/drawing/2014/main" val="3605323894"/>
                    </a:ext>
                  </a:extLst>
                </a:gridCol>
                <a:gridCol w="1334533">
                  <a:extLst>
                    <a:ext uri="{9D8B030D-6E8A-4147-A177-3AD203B41FA5}">
                      <a16:colId xmlns:a16="http://schemas.microsoft.com/office/drawing/2014/main" val="3206420798"/>
                    </a:ext>
                  </a:extLst>
                </a:gridCol>
              </a:tblGrid>
              <a:tr h="3939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LOCATIONS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CONCENTRATION (µg/m3) TOTAL (2005-2018)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886785"/>
                  </a:ext>
                </a:extLst>
              </a:tr>
              <a:tr h="2621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Suny Rural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3.7587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508393"/>
                  </a:ext>
                </a:extLst>
              </a:tr>
              <a:tr h="2621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Not In A City Rural PA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4.0061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781600"/>
                  </a:ext>
                </a:extLst>
              </a:tr>
              <a:tr h="2621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Not In A City Rural NJ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7.0305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202506"/>
                  </a:ext>
                </a:extLst>
              </a:tr>
              <a:tr h="2621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Rochester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7.9376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513903"/>
                  </a:ext>
                </a:extLst>
              </a:tr>
              <a:tr h="2621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Not In A City Suburban VA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8.9962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7966"/>
                  </a:ext>
                </a:extLst>
              </a:tr>
              <a:tr h="2621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New York City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10.2758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888523"/>
                  </a:ext>
                </a:extLst>
              </a:tr>
              <a:tr h="2621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Beltsville Suburban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10.3120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218338"/>
                  </a:ext>
                </a:extLst>
              </a:tr>
              <a:tr h="2621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Virginia Beach Suburban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10.4305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467259"/>
                  </a:ext>
                </a:extLst>
              </a:tr>
              <a:tr h="2621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Washington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11.2770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381063"/>
                  </a:ext>
                </a:extLst>
              </a:tr>
              <a:tr h="2621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New York City Suburban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13.2605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877700"/>
                  </a:ext>
                </a:extLst>
              </a:tr>
              <a:tr h="2621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Wheeling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13.3334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067244"/>
                  </a:ext>
                </a:extLst>
              </a:tr>
              <a:tr h="2621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New York City Suburban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13.4974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958015"/>
                  </a:ext>
                </a:extLst>
              </a:tr>
              <a:tr h="2621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Wilmington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13.5839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185111"/>
                  </a:ext>
                </a:extLst>
              </a:tr>
              <a:tr h="2621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Baltimore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13.8072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436804"/>
                  </a:ext>
                </a:extLst>
              </a:tr>
              <a:tr h="2621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Essex Suburban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14.4153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501569"/>
                  </a:ext>
                </a:extLst>
              </a:tr>
              <a:tr h="2621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Elizabeth Suburban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15.6209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957360"/>
                  </a:ext>
                </a:extLst>
              </a:tr>
              <a:tr h="2621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Pittsburgh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20.3648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881361"/>
                  </a:ext>
                </a:extLst>
              </a:tr>
              <a:tr h="2621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BENZENE (TOTAL ALL SITES 2005-2018)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191.9080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317" marR="5317" marT="531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899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599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4E60E070-1F23-4608-B98E-95EAB732B743}"/>
              </a:ext>
            </a:extLst>
          </p:cNvPr>
          <p:cNvSpPr txBox="1">
            <a:spLocks/>
          </p:cNvSpPr>
          <p:nvPr/>
        </p:nvSpPr>
        <p:spPr>
          <a:xfrm>
            <a:off x="0" y="108235"/>
            <a:ext cx="12192000" cy="8070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900" i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SUMMARY OF KEY FINDINGS</a:t>
            </a:r>
            <a:r>
              <a:rPr lang="en-GB" sz="2900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: AIR TOXICS CONCENTRATION OVER PERIOD OF MEASUREMENTS (2005-2018)</a:t>
            </a:r>
            <a:endParaRPr lang="en-GB" sz="29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F28E65B-B88B-4B2A-A992-D22A1E6F8F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986918"/>
              </p:ext>
            </p:extLst>
          </p:nvPr>
        </p:nvGraphicFramePr>
        <p:xfrm>
          <a:off x="8353004" y="969232"/>
          <a:ext cx="3838996" cy="51139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1397">
                  <a:extLst>
                    <a:ext uri="{9D8B030D-6E8A-4147-A177-3AD203B41FA5}">
                      <a16:colId xmlns:a16="http://schemas.microsoft.com/office/drawing/2014/main" val="675542839"/>
                    </a:ext>
                  </a:extLst>
                </a:gridCol>
                <a:gridCol w="1337599">
                  <a:extLst>
                    <a:ext uri="{9D8B030D-6E8A-4147-A177-3AD203B41FA5}">
                      <a16:colId xmlns:a16="http://schemas.microsoft.com/office/drawing/2014/main" val="3266079967"/>
                    </a:ext>
                  </a:extLst>
                </a:gridCol>
              </a:tblGrid>
              <a:tr h="41525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LOCATIONS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CONCENTRATION (µg/m3) TOTAL (2005-2018)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340612"/>
                  </a:ext>
                </a:extLst>
              </a:tr>
              <a:tr h="2762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Suny Rural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0.0422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959634"/>
                  </a:ext>
                </a:extLst>
              </a:tr>
              <a:tr h="2762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Not In A City Rural NJ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0.3820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49493"/>
                  </a:ext>
                </a:extLst>
              </a:tr>
              <a:tr h="2762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Not In A City Suburban VA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0.5012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468723"/>
                  </a:ext>
                </a:extLst>
              </a:tr>
              <a:tr h="2762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Rochester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0.5579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734394"/>
                  </a:ext>
                </a:extLst>
              </a:tr>
              <a:tr h="2762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Wheeling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0.7351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420127"/>
                  </a:ext>
                </a:extLst>
              </a:tr>
              <a:tr h="2762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Beltsville Suburban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0.8544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890901"/>
                  </a:ext>
                </a:extLst>
              </a:tr>
              <a:tr h="2762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New York City Suburban NY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0.9143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086516"/>
                  </a:ext>
                </a:extLst>
              </a:tr>
              <a:tr h="2762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New York City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1.0527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495764"/>
                  </a:ext>
                </a:extLst>
              </a:tr>
              <a:tr h="2762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Virginia Beach Suburban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1.1490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371235"/>
                  </a:ext>
                </a:extLst>
              </a:tr>
              <a:tr h="2762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Washington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1.3514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735647"/>
                  </a:ext>
                </a:extLst>
              </a:tr>
              <a:tr h="2762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Pittsburgh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1.4005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805104"/>
                  </a:ext>
                </a:extLst>
              </a:tr>
              <a:tr h="2762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Wilmington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1.6137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957736"/>
                  </a:ext>
                </a:extLst>
              </a:tr>
              <a:tr h="2762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New York City Suburban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1.7313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559657"/>
                  </a:ext>
                </a:extLst>
              </a:tr>
              <a:tr h="2762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Elizabeth Suburban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1.8808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360465"/>
                  </a:ext>
                </a:extLst>
              </a:tr>
              <a:tr h="2762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Essex Suburban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1.8989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844309"/>
                  </a:ext>
                </a:extLst>
              </a:tr>
              <a:tr h="2762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Baltimore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2.1098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738946"/>
                  </a:ext>
                </a:extLst>
              </a:tr>
              <a:tr h="2762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1-3 BUTADIENE (TOTAL ALL SITES 2005-2018)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18.1752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604" marR="5604" marT="560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600019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7778070-14DC-40F5-9A53-3D7D5CBCDD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0446344"/>
              </p:ext>
            </p:extLst>
          </p:nvPr>
        </p:nvGraphicFramePr>
        <p:xfrm>
          <a:off x="1" y="969232"/>
          <a:ext cx="8353004" cy="5081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078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4E60E070-1F23-4608-B98E-95EAB732B743}"/>
              </a:ext>
            </a:extLst>
          </p:cNvPr>
          <p:cNvSpPr txBox="1">
            <a:spLocks/>
          </p:cNvSpPr>
          <p:nvPr/>
        </p:nvSpPr>
        <p:spPr>
          <a:xfrm>
            <a:off x="0" y="108235"/>
            <a:ext cx="12192000" cy="8070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900" i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SUMMARY OF KEY FINDINGS</a:t>
            </a:r>
            <a:r>
              <a:rPr lang="en-GB" sz="2900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: AIR TOXICS CONCENTRATION OVER PERIOD OF MEASUREMENTS (2005-2018)</a:t>
            </a:r>
            <a:endParaRPr lang="en-GB" sz="29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29B63EA-F630-414A-9C9A-A66E6F3A46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193095"/>
              </p:ext>
            </p:extLst>
          </p:nvPr>
        </p:nvGraphicFramePr>
        <p:xfrm>
          <a:off x="9002892" y="915323"/>
          <a:ext cx="3189108" cy="51358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7946">
                  <a:extLst>
                    <a:ext uri="{9D8B030D-6E8A-4147-A177-3AD203B41FA5}">
                      <a16:colId xmlns:a16="http://schemas.microsoft.com/office/drawing/2014/main" val="1091966065"/>
                    </a:ext>
                  </a:extLst>
                </a:gridCol>
                <a:gridCol w="1111162">
                  <a:extLst>
                    <a:ext uri="{9D8B030D-6E8A-4147-A177-3AD203B41FA5}">
                      <a16:colId xmlns:a16="http://schemas.microsoft.com/office/drawing/2014/main" val="674664166"/>
                    </a:ext>
                  </a:extLst>
                </a:gridCol>
              </a:tblGrid>
              <a:tr h="46354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LOCATIONS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CONCENTRATION (µg/m3) TOTAL (2005-2018)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94280"/>
                  </a:ext>
                </a:extLst>
              </a:tr>
              <a:tr h="267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Virginia Beach Suburban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7.2603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116028"/>
                  </a:ext>
                </a:extLst>
              </a:tr>
              <a:tr h="267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Not In A City Suburban VA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7.3623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70713"/>
                  </a:ext>
                </a:extLst>
              </a:tr>
              <a:tr h="267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Suny Rural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7.3863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734408"/>
                  </a:ext>
                </a:extLst>
              </a:tr>
              <a:tr h="267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New York City Suburban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7.7434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39451"/>
                  </a:ext>
                </a:extLst>
              </a:tr>
              <a:tr h="267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New York City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7.8678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887514"/>
                  </a:ext>
                </a:extLst>
              </a:tr>
              <a:tr h="267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New York City Suburban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7.8783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970942"/>
                  </a:ext>
                </a:extLst>
              </a:tr>
              <a:tr h="267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Pittsburgh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8.0880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678948"/>
                  </a:ext>
                </a:extLst>
              </a:tr>
              <a:tr h="267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Wilmington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8.1211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658271"/>
                  </a:ext>
                </a:extLst>
              </a:tr>
              <a:tr h="267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Rochester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8.1938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170745"/>
                  </a:ext>
                </a:extLst>
              </a:tr>
              <a:tr h="267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Wheeling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8.2640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376431"/>
                  </a:ext>
                </a:extLst>
              </a:tr>
              <a:tr h="267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Washington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8.2946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322526"/>
                  </a:ext>
                </a:extLst>
              </a:tr>
              <a:tr h="267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Baltimore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8.3147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488402"/>
                  </a:ext>
                </a:extLst>
              </a:tr>
              <a:tr h="267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Beltsville Suburban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8.3282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543663"/>
                  </a:ext>
                </a:extLst>
              </a:tr>
              <a:tr h="267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Essex Suburban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8.3498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872861"/>
                  </a:ext>
                </a:extLst>
              </a:tr>
              <a:tr h="267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Not In A City Rural NJ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8.7079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741896"/>
                  </a:ext>
                </a:extLst>
              </a:tr>
              <a:tr h="267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Elizabeth Suburban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8.7628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671693"/>
                  </a:ext>
                </a:extLst>
              </a:tr>
              <a:tr h="38649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CARBON TETRACHLORIDE (TOTAL ALL SITES 2005-2018)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128.9233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5473" marR="5473" marT="547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825347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4E0591A-E9AD-4650-B5BE-F644AFE725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0490846"/>
              </p:ext>
            </p:extLst>
          </p:nvPr>
        </p:nvGraphicFramePr>
        <p:xfrm>
          <a:off x="77118" y="915322"/>
          <a:ext cx="8824512" cy="5135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8769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4E60E070-1F23-4608-B98E-95EAB732B743}"/>
              </a:ext>
            </a:extLst>
          </p:cNvPr>
          <p:cNvSpPr txBox="1">
            <a:spLocks/>
          </p:cNvSpPr>
          <p:nvPr/>
        </p:nvSpPr>
        <p:spPr>
          <a:xfrm>
            <a:off x="0" y="108235"/>
            <a:ext cx="12192000" cy="8070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900" i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SUMMARY OF KEY FINDINGS</a:t>
            </a:r>
            <a:r>
              <a:rPr lang="en-GB" sz="2900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: AIR TOXICS CONCENTRATION OVER PERIOD OF MEASUREMENTS (2005-2018)</a:t>
            </a:r>
            <a:endParaRPr lang="en-GB" sz="29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0887ED7-7327-4AB4-AD43-0DA1FC3A00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477876"/>
              </p:ext>
            </p:extLst>
          </p:nvPr>
        </p:nvGraphicFramePr>
        <p:xfrm>
          <a:off x="8709660" y="915322"/>
          <a:ext cx="3482340" cy="51358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9008">
                  <a:extLst>
                    <a:ext uri="{9D8B030D-6E8A-4147-A177-3AD203B41FA5}">
                      <a16:colId xmlns:a16="http://schemas.microsoft.com/office/drawing/2014/main" val="38007906"/>
                    </a:ext>
                  </a:extLst>
                </a:gridCol>
                <a:gridCol w="1213332">
                  <a:extLst>
                    <a:ext uri="{9D8B030D-6E8A-4147-A177-3AD203B41FA5}">
                      <a16:colId xmlns:a16="http://schemas.microsoft.com/office/drawing/2014/main" val="1590859418"/>
                    </a:ext>
                  </a:extLst>
                </a:gridCol>
              </a:tblGrid>
              <a:tr h="6101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LOCATIONS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CONCENTRATION (µg/m3) TOTAL (2005-2018)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25258"/>
                  </a:ext>
                </a:extLst>
              </a:tr>
              <a:tr h="34666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Suny Rural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17.8001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478456"/>
                  </a:ext>
                </a:extLst>
              </a:tr>
              <a:tr h="34666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Rochester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24.6966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217203"/>
                  </a:ext>
                </a:extLst>
              </a:tr>
              <a:tr h="34666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Pittsburgh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29.5373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324302"/>
                  </a:ext>
                </a:extLst>
              </a:tr>
              <a:tr h="34666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Not In A City Rural NJ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30.6387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410036"/>
                  </a:ext>
                </a:extLst>
              </a:tr>
              <a:tr h="34666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Virginia Beach Suburban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39.5196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943758"/>
                  </a:ext>
                </a:extLst>
              </a:tr>
              <a:tr h="34666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New York City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40.2851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531664"/>
                  </a:ext>
                </a:extLst>
              </a:tr>
              <a:tr h="34666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Philadelphia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41.2445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721009"/>
                  </a:ext>
                </a:extLst>
              </a:tr>
              <a:tr h="34666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Not In A City Suburban VA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45.7819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939441"/>
                  </a:ext>
                </a:extLst>
              </a:tr>
              <a:tr h="34666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Washington Urban And Center City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58.4094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609024"/>
                  </a:ext>
                </a:extLst>
              </a:tr>
              <a:tr h="34666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Philadelphia Suburban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58.4301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339485"/>
                  </a:ext>
                </a:extLst>
              </a:tr>
              <a:tr h="34666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Elizabeth Suburban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60.4800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261777"/>
                  </a:ext>
                </a:extLst>
              </a:tr>
              <a:tr h="34666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New York City Suburban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60.9100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890556"/>
                  </a:ext>
                </a:extLst>
              </a:tr>
              <a:tr h="3658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FORMALDEHYDE (TOTAL ALL SITES 2005-2018)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507.7332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7150" marR="7150" marT="71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139820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BDE9DCE-B285-46C0-A54D-1E37FF5B53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1167210"/>
              </p:ext>
            </p:extLst>
          </p:nvPr>
        </p:nvGraphicFramePr>
        <p:xfrm>
          <a:off x="0" y="915321"/>
          <a:ext cx="8629650" cy="5135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8483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4E60E070-1F23-4608-B98E-95EAB732B743}"/>
              </a:ext>
            </a:extLst>
          </p:cNvPr>
          <p:cNvSpPr txBox="1">
            <a:spLocks/>
          </p:cNvSpPr>
          <p:nvPr/>
        </p:nvSpPr>
        <p:spPr>
          <a:xfrm>
            <a:off x="0" y="119251"/>
            <a:ext cx="3580482" cy="8070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900" i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CONCLUSIONS:</a:t>
            </a:r>
            <a:endParaRPr lang="en-GB" sz="29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C3818283-3AA0-402A-B648-C7725A45F9A2}"/>
              </a:ext>
            </a:extLst>
          </p:cNvPr>
          <p:cNvSpPr txBox="1">
            <a:spLocks/>
          </p:cNvSpPr>
          <p:nvPr/>
        </p:nvSpPr>
        <p:spPr>
          <a:xfrm>
            <a:off x="-1" y="771181"/>
            <a:ext cx="12192001" cy="45389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600" i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All measurements were taken before the pandemic period.</a:t>
            </a:r>
          </a:p>
          <a:p>
            <a:pPr algn="just"/>
            <a:endParaRPr lang="en-GB" sz="1600" i="1" dirty="0">
              <a:solidFill>
                <a:schemeClr val="accent6">
                  <a:lumMod val="50000"/>
                </a:schemeClr>
              </a:solidFill>
              <a:latin typeface="Segoe UI Bold" panose="020B0802040204020203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600" i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BENZENE IS THE MOST DANGEROUS AIR TOXIC; IT IS KNOWN HUMAN CARCINOGEN AND THE RESULTS ARE SHOWING A STABILIZATION BUT STILL AT HIGH LEVELS.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GB" sz="1600" i="1" dirty="0">
              <a:solidFill>
                <a:schemeClr val="accent6">
                  <a:lumMod val="50000"/>
                </a:schemeClr>
              </a:solidFill>
              <a:latin typeface="Segoe UI Bold" panose="020B0802040204020203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600" i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ACETALDEHYDE  IS SHOWING AN INCREASE AMONGST ALL STATIONS BUT  AT ELIZABETH SUBURBAN IS ON AVERAGE DOUBLE THAN THE OTHER STATIONS.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GB" sz="1600" i="1" dirty="0">
              <a:solidFill>
                <a:schemeClr val="accent6">
                  <a:lumMod val="50000"/>
                </a:schemeClr>
              </a:solidFill>
              <a:latin typeface="Segoe UI Bold" panose="020B0802040204020203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600" i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CARBON TETRACHLORIDE  IS COMING DOWN SLOWLY IN ALL STATIONS.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GB" sz="1600" i="1" dirty="0">
              <a:solidFill>
                <a:schemeClr val="accent6">
                  <a:lumMod val="50000"/>
                </a:schemeClr>
              </a:solidFill>
              <a:latin typeface="Segoe UI Bold" panose="020B0802040204020203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600" i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1-3 BUTADIENE IS  KNOWN AS POTENTIAL HUMAN CARCINOGEN. It is the fastest decline amongst all air toxics.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GB" sz="1600" i="1" dirty="0">
              <a:solidFill>
                <a:schemeClr val="accent6">
                  <a:lumMod val="50000"/>
                </a:schemeClr>
              </a:solidFill>
              <a:latin typeface="Segoe UI Bold" panose="020B0802040204020203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600" i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FORMALDEHYDE IS STABLE BUT IT HAS BEEN RELEASED IN LARGE QUANTITATIES INTO THE ATMOSPHERE.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GB" sz="1600" i="1" dirty="0">
              <a:solidFill>
                <a:schemeClr val="accent6">
                  <a:lumMod val="50000"/>
                </a:schemeClr>
              </a:solidFill>
              <a:latin typeface="Segoe UI Bold" panose="020B0802040204020203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600" i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ATTENTION NEEDS TO BE  DIVERTED TO ELIZABETH SUBURBAN AREA BECAUSE THAT STATION REGISTERED THE  HIGHEST LEVELS </a:t>
            </a:r>
            <a:r>
              <a:rPr lang="en-GB" sz="1600" i="1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IN THREE </a:t>
            </a:r>
            <a:r>
              <a:rPr lang="en-GB" sz="1600" i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OF THE FIVE AIR TOXICS</a:t>
            </a:r>
            <a:r>
              <a:rPr lang="en-GB" sz="1600" i="1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:  FORMALDEHYDE</a:t>
            </a:r>
            <a:r>
              <a:rPr lang="en-GB" sz="1600" i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,  ACETALDEHYDE AND CARBON TETRACHLORIDE.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GB" sz="1600" i="1" dirty="0">
              <a:solidFill>
                <a:schemeClr val="accent6">
                  <a:lumMod val="50000"/>
                </a:schemeClr>
              </a:solidFill>
              <a:latin typeface="Segoe UI Bold" panose="020B0802040204020203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600" i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Formaldehyde levels are high too in new York city suburban which it needs attention by the authorities. </a:t>
            </a:r>
          </a:p>
        </p:txBody>
      </p:sp>
    </p:spTree>
    <p:extLst>
      <p:ext uri="{BB962C8B-B14F-4D97-AF65-F5344CB8AC3E}">
        <p14:creationId xmlns:p14="http://schemas.microsoft.com/office/powerpoint/2010/main" val="1121415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20000"/>
                <a:lumOff val="80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4E60E070-1F23-4608-B98E-95EAB732B743}"/>
              </a:ext>
            </a:extLst>
          </p:cNvPr>
          <p:cNvSpPr txBox="1">
            <a:spLocks/>
          </p:cNvSpPr>
          <p:nvPr/>
        </p:nvSpPr>
        <p:spPr>
          <a:xfrm>
            <a:off x="0" y="108235"/>
            <a:ext cx="12192000" cy="807087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i="1" dirty="0">
                <a:solidFill>
                  <a:schemeClr val="accent2">
                    <a:lumMod val="50000"/>
                  </a:schemeClr>
                </a:solidFill>
                <a:latin typeface="Segoe UI Bold" panose="020B0802040204020203" pitchFamily="34" charset="0"/>
              </a:rPr>
              <a:t>SUMMARY OF KEY FINDINGS</a:t>
            </a:r>
            <a:r>
              <a:rPr lang="en-GB" dirty="0">
                <a:solidFill>
                  <a:schemeClr val="accent2">
                    <a:lumMod val="50000"/>
                  </a:schemeClr>
                </a:solidFill>
                <a:latin typeface="Segoe UI Bold" panose="020B0802040204020203" pitchFamily="34" charset="0"/>
              </a:rPr>
              <a:t>: formaldehyde is the most air toxic released into the atmosphere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DF7653E-082E-454C-B432-60EB018983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1947722"/>
              </p:ext>
            </p:extLst>
          </p:nvPr>
        </p:nvGraphicFramePr>
        <p:xfrm>
          <a:off x="0" y="915322"/>
          <a:ext cx="8284684" cy="509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2B948A9-5249-4013-B31E-58812AA05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344726"/>
              </p:ext>
            </p:extLst>
          </p:nvPr>
        </p:nvGraphicFramePr>
        <p:xfrm>
          <a:off x="8417162" y="916244"/>
          <a:ext cx="3642360" cy="48682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7907">
                  <a:extLst>
                    <a:ext uri="{9D8B030D-6E8A-4147-A177-3AD203B41FA5}">
                      <a16:colId xmlns:a16="http://schemas.microsoft.com/office/drawing/2014/main" val="1921189533"/>
                    </a:ext>
                  </a:extLst>
                </a:gridCol>
                <a:gridCol w="1504453">
                  <a:extLst>
                    <a:ext uri="{9D8B030D-6E8A-4147-A177-3AD203B41FA5}">
                      <a16:colId xmlns:a16="http://schemas.microsoft.com/office/drawing/2014/main" val="1294638701"/>
                    </a:ext>
                  </a:extLst>
                </a:gridCol>
              </a:tblGrid>
              <a:tr h="83026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AIR TOXIC</a:t>
                      </a:r>
                      <a:endParaRPr lang="en-GB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CONCENTRATION (µg/m3) TOTAL (2005-2018)</a:t>
                      </a:r>
                      <a:endParaRPr lang="en-GB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929686"/>
                  </a:ext>
                </a:extLst>
              </a:tr>
              <a:tr h="80759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1-3 BUTADIENE</a:t>
                      </a:r>
                      <a:endParaRPr lang="en-GB" sz="11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18.2</a:t>
                      </a:r>
                      <a:endParaRPr lang="en-GB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382614"/>
                  </a:ext>
                </a:extLst>
              </a:tr>
              <a:tr h="80759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CARBON TETRACHLORIDE</a:t>
                      </a:r>
                      <a:endParaRPr lang="en-GB" sz="11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128.9</a:t>
                      </a:r>
                      <a:endParaRPr lang="en-GB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297632"/>
                  </a:ext>
                </a:extLst>
              </a:tr>
              <a:tr h="80759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BENZENE</a:t>
                      </a:r>
                      <a:endParaRPr lang="en-GB" sz="11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191.9</a:t>
                      </a:r>
                      <a:endParaRPr lang="en-GB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55058"/>
                  </a:ext>
                </a:extLst>
              </a:tr>
              <a:tr h="80759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ACETALDEHYDE</a:t>
                      </a:r>
                      <a:endParaRPr lang="en-GB" sz="11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277.4</a:t>
                      </a:r>
                      <a:endParaRPr lang="en-GB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335172"/>
                  </a:ext>
                </a:extLst>
              </a:tr>
              <a:tr h="80759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FORMALDEHYDE</a:t>
                      </a:r>
                      <a:endParaRPr lang="en-GB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507.7</a:t>
                      </a:r>
                      <a:endParaRPr lang="en-GB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01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783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40000"/>
                <a:lumOff val="60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4E60E070-1F23-4608-B98E-95EAB732B743}"/>
              </a:ext>
            </a:extLst>
          </p:cNvPr>
          <p:cNvSpPr txBox="1">
            <a:spLocks/>
          </p:cNvSpPr>
          <p:nvPr/>
        </p:nvSpPr>
        <p:spPr>
          <a:xfrm>
            <a:off x="0" y="108236"/>
            <a:ext cx="12192000" cy="806164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i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SUMMARY OF KEY FINDINGS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: ELIZABETH SUBURBAN IS TOPING IN 3 AIR TOXICS – Carbon tetrachloride, acetaldehyde and formaldehyde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B1EA0D0-95EA-49F7-858E-66123983DE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1988629"/>
              </p:ext>
            </p:extLst>
          </p:nvPr>
        </p:nvGraphicFramePr>
        <p:xfrm>
          <a:off x="0" y="1051560"/>
          <a:ext cx="7821976" cy="4996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8F4AD97-9102-49A6-99DE-89E8CB554F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011761"/>
              </p:ext>
            </p:extLst>
          </p:nvPr>
        </p:nvGraphicFramePr>
        <p:xfrm>
          <a:off x="7955280" y="1051559"/>
          <a:ext cx="4236720" cy="4996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9234">
                  <a:extLst>
                    <a:ext uri="{9D8B030D-6E8A-4147-A177-3AD203B41FA5}">
                      <a16:colId xmlns:a16="http://schemas.microsoft.com/office/drawing/2014/main" val="4257740029"/>
                    </a:ext>
                  </a:extLst>
                </a:gridCol>
                <a:gridCol w="1728276">
                  <a:extLst>
                    <a:ext uri="{9D8B030D-6E8A-4147-A177-3AD203B41FA5}">
                      <a16:colId xmlns:a16="http://schemas.microsoft.com/office/drawing/2014/main" val="1395699197"/>
                    </a:ext>
                  </a:extLst>
                </a:gridCol>
                <a:gridCol w="1299210">
                  <a:extLst>
                    <a:ext uri="{9D8B030D-6E8A-4147-A177-3AD203B41FA5}">
                      <a16:colId xmlns:a16="http://schemas.microsoft.com/office/drawing/2014/main" val="4057941252"/>
                    </a:ext>
                  </a:extLst>
                </a:gridCol>
              </a:tblGrid>
              <a:tr h="108405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AIR TOXIC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MOST POLLUTANT LOCATION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CONCENTRATION (µg/m3) TOTAL (2005-2018)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038148"/>
                  </a:ext>
                </a:extLst>
              </a:tr>
              <a:tr h="6521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1-3 BUTADIENE</a:t>
                      </a:r>
                      <a:endParaRPr lang="en-GB" sz="11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Baltimore Urban And </a:t>
                      </a:r>
                      <a:r>
                        <a:rPr lang="en-GB" sz="1100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Center</a:t>
                      </a:r>
                      <a:r>
                        <a:rPr lang="en-GB" sz="11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 City</a:t>
                      </a:r>
                      <a:endParaRPr lang="en-GB" sz="11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2.1</a:t>
                      </a:r>
                      <a:endParaRPr lang="en-GB" sz="11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671125"/>
                  </a:ext>
                </a:extLst>
              </a:tr>
              <a:tr h="6521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CARBON TETRACHLORIDE</a:t>
                      </a:r>
                      <a:endParaRPr lang="en-GB" sz="11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Elizabeth Suburban</a:t>
                      </a:r>
                      <a:endParaRPr lang="en-GB" sz="11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8.8</a:t>
                      </a:r>
                      <a:endParaRPr lang="en-GB" sz="11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683384"/>
                  </a:ext>
                </a:extLst>
              </a:tr>
              <a:tr h="6521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BENZENE</a:t>
                      </a:r>
                      <a:endParaRPr lang="en-GB" sz="11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Pittsburgh Urban And Center City</a:t>
                      </a:r>
                      <a:endParaRPr lang="en-GB" sz="11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20.4</a:t>
                      </a:r>
                      <a:endParaRPr lang="en-GB" sz="11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465513"/>
                  </a:ext>
                </a:extLst>
              </a:tr>
              <a:tr h="6521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ACETALDEHYDE</a:t>
                      </a:r>
                      <a:endParaRPr lang="en-GB" sz="11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Elizabeth Suburban</a:t>
                      </a:r>
                      <a:endParaRPr lang="en-GB" sz="11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46.5</a:t>
                      </a:r>
                      <a:endParaRPr lang="en-GB" sz="11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201435"/>
                  </a:ext>
                </a:extLst>
              </a:tr>
              <a:tr h="6521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FORMALDEHYDE</a:t>
                      </a:r>
                      <a:endParaRPr lang="en-GB" sz="11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Elizabeth Suburban</a:t>
                      </a:r>
                      <a:endParaRPr lang="en-GB" sz="11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60.5</a:t>
                      </a:r>
                      <a:endParaRPr lang="en-GB" sz="11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394651"/>
                  </a:ext>
                </a:extLst>
              </a:tr>
              <a:tr h="6521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FORMALDEHYDE</a:t>
                      </a:r>
                      <a:endParaRPr lang="en-GB" sz="11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New York City Suburban</a:t>
                      </a:r>
                      <a:endParaRPr lang="en-GB" sz="11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 Bold" panose="020B0802040204020203" pitchFamily="34" charset="0"/>
                          <a:cs typeface="Segoe UI Bold" panose="020B0802040204020203" pitchFamily="34" charset="0"/>
                        </a:rPr>
                        <a:t>60.9</a:t>
                      </a:r>
                      <a:endParaRPr lang="en-GB" sz="11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 Bold" panose="020B0802040204020203" pitchFamily="34" charset="0"/>
                        <a:cs typeface="Segoe UI Bold" panose="020B08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375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17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40000"/>
                <a:lumOff val="60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4E60E070-1F23-4608-B98E-95EAB732B743}"/>
              </a:ext>
            </a:extLst>
          </p:cNvPr>
          <p:cNvSpPr txBox="1">
            <a:spLocks/>
          </p:cNvSpPr>
          <p:nvPr/>
        </p:nvSpPr>
        <p:spPr>
          <a:xfrm>
            <a:off x="0" y="108236"/>
            <a:ext cx="12192000" cy="806164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i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SUMMARY OF KEY FINDINGS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: HIGHEST AIR TOXICS LOCATIONS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6B51EE6-D579-482E-947B-230A6D890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1803"/>
            <a:ext cx="12192000" cy="518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74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4E60E070-1F23-4608-B98E-95EAB732B743}"/>
              </a:ext>
            </a:extLst>
          </p:cNvPr>
          <p:cNvSpPr txBox="1">
            <a:spLocks/>
          </p:cNvSpPr>
          <p:nvPr/>
        </p:nvSpPr>
        <p:spPr>
          <a:xfrm>
            <a:off x="0" y="108235"/>
            <a:ext cx="12192000" cy="807087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i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SUMMARY OF KEY FINDINGS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: ACETALDEHYDE TRENDING UPWARDS AND OTHER AIR TOXICS STABLE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EAA1539-430A-49CE-B73D-49F2EFB592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068998"/>
              </p:ext>
            </p:extLst>
          </p:nvPr>
        </p:nvGraphicFramePr>
        <p:xfrm>
          <a:off x="0" y="1062990"/>
          <a:ext cx="12192000" cy="508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9952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4E60E070-1F23-4608-B98E-95EAB732B743}"/>
              </a:ext>
            </a:extLst>
          </p:cNvPr>
          <p:cNvSpPr txBox="1">
            <a:spLocks/>
          </p:cNvSpPr>
          <p:nvPr/>
        </p:nvSpPr>
        <p:spPr>
          <a:xfrm>
            <a:off x="0" y="108235"/>
            <a:ext cx="12192000" cy="8070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900" i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SUMMARY OF KEY FINDINGS</a:t>
            </a:r>
            <a:r>
              <a:rPr lang="en-GB" sz="2900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: 1-3 BUTADIENE TRENDING DOWNWARDS</a:t>
            </a:r>
            <a:endParaRPr lang="en-GB" sz="29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56340D4-0E67-4B4F-B801-5550C0CA73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606465"/>
              </p:ext>
            </p:extLst>
          </p:nvPr>
        </p:nvGraphicFramePr>
        <p:xfrm>
          <a:off x="0" y="915322"/>
          <a:ext cx="12192000" cy="518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0842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4E60E070-1F23-4608-B98E-95EAB732B743}"/>
              </a:ext>
            </a:extLst>
          </p:cNvPr>
          <p:cNvSpPr txBox="1">
            <a:spLocks/>
          </p:cNvSpPr>
          <p:nvPr/>
        </p:nvSpPr>
        <p:spPr>
          <a:xfrm>
            <a:off x="0" y="108235"/>
            <a:ext cx="12192000" cy="8070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900" i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SUMMARY OF KEY FINDINGS</a:t>
            </a:r>
            <a:r>
              <a:rPr lang="en-GB" sz="2900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: ACETALDEHYDE TRENDING UPWARDS</a:t>
            </a:r>
            <a:endParaRPr lang="en-GB" sz="29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2CA99F7-3558-4D90-A89E-7F911682DA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1501038"/>
              </p:ext>
            </p:extLst>
          </p:nvPr>
        </p:nvGraphicFramePr>
        <p:xfrm>
          <a:off x="0" y="1160368"/>
          <a:ext cx="12192000" cy="4954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8311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4E60E070-1F23-4608-B98E-95EAB732B743}"/>
              </a:ext>
            </a:extLst>
          </p:cNvPr>
          <p:cNvSpPr txBox="1">
            <a:spLocks/>
          </p:cNvSpPr>
          <p:nvPr/>
        </p:nvSpPr>
        <p:spPr>
          <a:xfrm>
            <a:off x="0" y="108235"/>
            <a:ext cx="12192000" cy="8070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900" i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SUMMARY OF KEY FINDINGS</a:t>
            </a:r>
            <a:r>
              <a:rPr lang="en-GB" sz="2900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: BENZENE TRENDING STABLE</a:t>
            </a:r>
            <a:endParaRPr lang="en-GB" sz="29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C05C945-AB3E-48BA-8995-10AB78E30A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1538533"/>
              </p:ext>
            </p:extLst>
          </p:nvPr>
        </p:nvGraphicFramePr>
        <p:xfrm>
          <a:off x="0" y="1160368"/>
          <a:ext cx="12192000" cy="4966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0929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4E60E070-1F23-4608-B98E-95EAB732B743}"/>
              </a:ext>
            </a:extLst>
          </p:cNvPr>
          <p:cNvSpPr txBox="1">
            <a:spLocks/>
          </p:cNvSpPr>
          <p:nvPr/>
        </p:nvSpPr>
        <p:spPr>
          <a:xfrm>
            <a:off x="0" y="108235"/>
            <a:ext cx="12192000" cy="8070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900" i="1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SUMMARY OF KEY FINDINGS</a:t>
            </a:r>
            <a:r>
              <a:rPr lang="en-GB" sz="2900" dirty="0">
                <a:solidFill>
                  <a:schemeClr val="accent6">
                    <a:lumMod val="50000"/>
                  </a:schemeClr>
                </a:solidFill>
                <a:latin typeface="Segoe UI Bold" panose="020B0802040204020203" pitchFamily="34" charset="0"/>
              </a:rPr>
              <a:t>: CARBON TETRACHLORIDE SLIGHTLY  TRENDING DOWNWARDS</a:t>
            </a:r>
            <a:endParaRPr lang="en-GB" sz="29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43F744E-1F6A-4398-941D-8137CEA74D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4653307"/>
              </p:ext>
            </p:extLst>
          </p:nvPr>
        </p:nvGraphicFramePr>
        <p:xfrm>
          <a:off x="0" y="1160368"/>
          <a:ext cx="12192001" cy="4977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5281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169</TotalTime>
  <Words>1158</Words>
  <Application>Microsoft Office PowerPoint</Application>
  <PresentationFormat>Widescreen</PresentationFormat>
  <Paragraphs>279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Gill Sans MT</vt:lpstr>
      <vt:lpstr>Segoe UI Bold</vt:lpstr>
      <vt:lpstr>Wingdings</vt:lpstr>
      <vt:lpstr>Gallery</vt:lpstr>
      <vt:lpstr>ENTERPRISE DNA - ENVIRONMENTAL DATA REPORTING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ENTERPRISE DNA - ENVIRONMENTAL DATA REPORTING</dc:title>
  <dc:creator>Carlos Cesari</dc:creator>
  <cp:lastModifiedBy>Carlos Cesari</cp:lastModifiedBy>
  <cp:revision>16</cp:revision>
  <dcterms:created xsi:type="dcterms:W3CDTF">2021-12-11T21:24:45Z</dcterms:created>
  <dcterms:modified xsi:type="dcterms:W3CDTF">2021-12-12T00:14:28Z</dcterms:modified>
</cp:coreProperties>
</file>